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BPKTpbW9GYsr12dUN8UUrUEfZ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86D930-58A7-4DA1-A06A-47C459185A1C}">
  <a:tblStyle styleId="{1D86D930-58A7-4DA1-A06A-47C459185A1C}" styleName="Table_0">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1">
              <a:alpha val="20000"/>
            </a:schemeClr>
          </a:solidFill>
        </a:fill>
      </a:tcStyle>
    </a:band1H>
    <a:band2H>
      <a:tcTxStyle b="off" i="off"/>
      <a:tcStyle>
        <a:tcBdr/>
      </a:tcStyle>
    </a:band2H>
    <a:band1V>
      <a:tcTxStyle b="off" i="off"/>
      <a:tcStyle>
        <a:tcBdr/>
        <a:fill>
          <a:solidFill>
            <a:schemeClr val="accent1">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24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 name="Google Shape;25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0" name="Google Shape;2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 name="Google Shape;28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4" name="Google Shape;294;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3" name="Google Shape;303;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2" name="Google Shape;322;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5" name="Google Shape;345;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 name="Google Shape;18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4" name="Google Shape;234;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5"/>
            <a:ext cx="6172200" cy="4873625"/>
          </a:xfrm>
          <a:prstGeom prst="rect">
            <a:avLst/>
          </a:prstGeom>
          <a:noFill/>
          <a:ln>
            <a:noFill/>
          </a:ln>
        </p:spPr>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www.hikorea.go.kr/" TargetMode="External"/><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8" Type="http://schemas.openxmlformats.org/officeDocument/2006/relationships/hyperlink" Target="http://vsak.com.vn/arti-mau-giay-xac-nhan-khong-vi-pham-phap-luat-han-quoc" TargetMode="External"/><Relationship Id="rId3" Type="http://schemas.openxmlformats.org/officeDocument/2006/relationships/image" Target="../media/image1.png"/><Relationship Id="rId7" Type="http://schemas.openxmlformats.org/officeDocument/2006/relationships/hyperlink" Target="http://vsak.com.vn/arti-mau-giay-xac-nhan-cua-chi-hoi-sinh-vie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vsak.com.vn/arti-mau-bao-cao-ket-qua-hoc-tap" TargetMode="External"/><Relationship Id="rId5" Type="http://schemas.openxmlformats.org/officeDocument/2006/relationships/image" Target="../media/image4.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mailto:hunglevan05@yahoo.com" TargetMode="External"/><Relationship Id="rId5" Type="http://schemas.openxmlformats.org/officeDocument/2006/relationships/image" Target="../media/image4.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hyperlink" Target="https://www.hikorea.go.k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hikorea.go.kr/" TargetMode="External"/><Relationship Id="rId5" Type="http://schemas.openxmlformats.org/officeDocument/2006/relationships/image" Target="../media/image4.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914843"/>
            <a:ext cx="9144000" cy="23876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b="1" dirty="0" err="1"/>
              <a:t>Hướng</a:t>
            </a:r>
            <a:r>
              <a:rPr lang="en-US" b="1" dirty="0"/>
              <a:t> </a:t>
            </a:r>
            <a:r>
              <a:rPr lang="en-US" b="1" dirty="0" err="1"/>
              <a:t>dẫn</a:t>
            </a:r>
            <a:r>
              <a:rPr lang="en-US" b="1" dirty="0"/>
              <a:t> </a:t>
            </a:r>
            <a:r>
              <a:rPr lang="en-US" b="1" dirty="0" err="1"/>
              <a:t>các</a:t>
            </a:r>
            <a:r>
              <a:rPr lang="en-US" b="1" dirty="0"/>
              <a:t> </a:t>
            </a:r>
            <a:r>
              <a:rPr lang="en-US" b="1" dirty="0" err="1"/>
              <a:t>thủ</a:t>
            </a:r>
            <a:r>
              <a:rPr lang="en-US" b="1" dirty="0"/>
              <a:t> </a:t>
            </a:r>
            <a:r>
              <a:rPr lang="en-US" b="1" dirty="0" err="1"/>
              <a:t>tục</a:t>
            </a:r>
            <a:r>
              <a:rPr lang="en-US" b="1" dirty="0"/>
              <a:t> </a:t>
            </a:r>
            <a:r>
              <a:rPr lang="en-US" b="1" dirty="0" err="1"/>
              <a:t>cần</a:t>
            </a:r>
            <a:r>
              <a:rPr lang="en-US" b="1" dirty="0"/>
              <a:t> </a:t>
            </a:r>
            <a:r>
              <a:rPr lang="en-US" b="1" dirty="0" err="1"/>
              <a:t>thiết</a:t>
            </a:r>
            <a:r>
              <a:rPr lang="en-US" b="1" dirty="0"/>
              <a:t> </a:t>
            </a:r>
            <a:r>
              <a:rPr lang="en-US" b="1" dirty="0" err="1"/>
              <a:t>cho</a:t>
            </a:r>
            <a:r>
              <a:rPr lang="en-US" b="1" dirty="0"/>
              <a:t> du </a:t>
            </a:r>
            <a:r>
              <a:rPr lang="en-US" b="1" dirty="0" err="1"/>
              <a:t>học</a:t>
            </a:r>
            <a:r>
              <a:rPr lang="en-US" b="1" dirty="0"/>
              <a:t> </a:t>
            </a:r>
            <a:r>
              <a:rPr lang="en-US" b="1" dirty="0" err="1"/>
              <a:t>sinh</a:t>
            </a:r>
            <a:r>
              <a:rPr lang="en-US" b="1" dirty="0"/>
              <a:t> </a:t>
            </a:r>
            <a:r>
              <a:rPr lang="en-US" b="1" dirty="0" err="1"/>
              <a:t>tại</a:t>
            </a:r>
            <a:r>
              <a:rPr lang="en-US" b="1" dirty="0"/>
              <a:t> </a:t>
            </a:r>
            <a:r>
              <a:rPr lang="en-US" b="1" dirty="0" err="1"/>
              <a:t>Hàn</a:t>
            </a:r>
            <a:r>
              <a:rPr lang="en-US" b="1" dirty="0"/>
              <a:t> </a:t>
            </a:r>
            <a:r>
              <a:rPr lang="en-US" b="1" dirty="0" err="1"/>
              <a:t>Quốc</a:t>
            </a:r>
            <a:endParaRPr dirty="0"/>
          </a:p>
        </p:txBody>
      </p:sp>
      <p:sp>
        <p:nvSpPr>
          <p:cNvPr id="85" name="Google Shape;85;p1"/>
          <p:cNvSpPr txBox="1">
            <a:spLocks noGrp="1"/>
          </p:cNvSpPr>
          <p:nvPr>
            <p:ph type="subTitle" idx="1"/>
          </p:nvPr>
        </p:nvSpPr>
        <p:spPr>
          <a:xfrm>
            <a:off x="1524000" y="4136980"/>
            <a:ext cx="9144000" cy="1655762"/>
          </a:xfrm>
          <a:prstGeom prst="rect">
            <a:avLst/>
          </a:prstGeom>
          <a:noFill/>
          <a:ln>
            <a:noFill/>
          </a:ln>
        </p:spPr>
        <p:txBody>
          <a:bodyPr spcFirstLastPara="1" wrap="square" lIns="91425" tIns="45700" rIns="91425" bIns="45700" anchor="b" anchorCtr="0">
            <a:normAutofit lnSpcReduction="10000"/>
          </a:bodyPr>
          <a:lstStyle/>
          <a:p>
            <a:pPr marL="0" lvl="0" indent="0" algn="r" rtl="0">
              <a:lnSpc>
                <a:spcPct val="90000"/>
              </a:lnSpc>
              <a:spcBef>
                <a:spcPts val="0"/>
              </a:spcBef>
              <a:spcAft>
                <a:spcPts val="0"/>
              </a:spcAft>
              <a:buClr>
                <a:schemeClr val="dk1"/>
              </a:buClr>
              <a:buSzPts val="2400"/>
              <a:buNone/>
            </a:pPr>
            <a:endParaRPr dirty="0"/>
          </a:p>
          <a:p>
            <a:pPr marL="0" lvl="0" indent="0" algn="r" rtl="0">
              <a:lnSpc>
                <a:spcPct val="90000"/>
              </a:lnSpc>
              <a:spcBef>
                <a:spcPts val="1000"/>
              </a:spcBef>
              <a:spcAft>
                <a:spcPts val="0"/>
              </a:spcAft>
              <a:buClr>
                <a:schemeClr val="dk1"/>
              </a:buClr>
              <a:buSzPts val="2400"/>
              <a:buNone/>
            </a:pPr>
            <a:r>
              <a:rPr lang="en-US" b="1" dirty="0" err="1"/>
              <a:t>Hội</a:t>
            </a:r>
            <a:r>
              <a:rPr lang="en-US" b="1" dirty="0"/>
              <a:t> </a:t>
            </a:r>
            <a:r>
              <a:rPr lang="en-US" b="1" dirty="0" err="1"/>
              <a:t>sinh</a:t>
            </a:r>
            <a:r>
              <a:rPr lang="en-US" b="1" dirty="0"/>
              <a:t> </a:t>
            </a:r>
            <a:r>
              <a:rPr lang="en-US" b="1" dirty="0" err="1"/>
              <a:t>viên</a:t>
            </a:r>
            <a:r>
              <a:rPr lang="en-US" b="1" dirty="0"/>
              <a:t> </a:t>
            </a:r>
            <a:r>
              <a:rPr lang="en-US" b="1" dirty="0" err="1"/>
              <a:t>Việt</a:t>
            </a:r>
            <a:r>
              <a:rPr lang="en-US" b="1" dirty="0"/>
              <a:t> Nam </a:t>
            </a:r>
            <a:r>
              <a:rPr lang="en-US" b="1" dirty="0" err="1"/>
              <a:t>tại</a:t>
            </a:r>
            <a:r>
              <a:rPr lang="en-US" b="1" dirty="0"/>
              <a:t> </a:t>
            </a:r>
            <a:r>
              <a:rPr lang="en-US" b="1" dirty="0" err="1"/>
              <a:t>Hàn</a:t>
            </a:r>
            <a:r>
              <a:rPr lang="en-US" b="1" dirty="0"/>
              <a:t> </a:t>
            </a:r>
            <a:r>
              <a:rPr lang="en-US" b="1" dirty="0" err="1"/>
              <a:t>Quốc</a:t>
            </a:r>
            <a:endParaRPr dirty="0"/>
          </a:p>
          <a:p>
            <a:pPr marL="0" lvl="0" indent="0" algn="r" rtl="0">
              <a:lnSpc>
                <a:spcPct val="90000"/>
              </a:lnSpc>
              <a:spcBef>
                <a:spcPts val="1000"/>
              </a:spcBef>
              <a:spcAft>
                <a:spcPts val="0"/>
              </a:spcAft>
              <a:buClr>
                <a:schemeClr val="dk1"/>
              </a:buClr>
              <a:buSzPts val="2400"/>
              <a:buNone/>
            </a:pPr>
            <a:endParaRPr dirty="0"/>
          </a:p>
          <a:p>
            <a:pPr marL="0" lvl="0" indent="0" algn="r" rtl="0">
              <a:lnSpc>
                <a:spcPct val="90000"/>
              </a:lnSpc>
              <a:spcBef>
                <a:spcPts val="1000"/>
              </a:spcBef>
              <a:spcAft>
                <a:spcPts val="0"/>
              </a:spcAft>
              <a:buClr>
                <a:schemeClr val="dk1"/>
              </a:buClr>
              <a:buSzPts val="1800"/>
              <a:buNone/>
            </a:pPr>
            <a:r>
              <a:rPr lang="en-US" sz="1800" i="1" dirty="0" err="1"/>
              <a:t>Hàn</a:t>
            </a:r>
            <a:r>
              <a:rPr lang="en-US" sz="1800" i="1" dirty="0"/>
              <a:t> </a:t>
            </a:r>
            <a:r>
              <a:rPr lang="en-US" sz="1800" i="1" dirty="0" err="1"/>
              <a:t>Quốc</a:t>
            </a:r>
            <a:r>
              <a:rPr lang="en-US" sz="1800" i="1" dirty="0"/>
              <a:t>,  </a:t>
            </a:r>
            <a:r>
              <a:rPr lang="en-US" sz="1800" i="1" dirty="0" err="1"/>
              <a:t>tháng</a:t>
            </a:r>
            <a:r>
              <a:rPr lang="en-US" sz="1800" i="1" dirty="0"/>
              <a:t> 3 </a:t>
            </a:r>
            <a:r>
              <a:rPr lang="en-US" sz="1800" i="1" dirty="0" err="1"/>
              <a:t>năm</a:t>
            </a:r>
            <a:r>
              <a:rPr lang="en-US" sz="1800" i="1" dirty="0"/>
              <a:t> 2022</a:t>
            </a:r>
            <a:endParaRPr dirty="0"/>
          </a:p>
        </p:txBody>
      </p:sp>
      <p:pic>
        <p:nvPicPr>
          <p:cNvPr id="86" name="Google Shape;86;p1" descr="Các Bài viết của VSAK"/>
          <p:cNvPicPr preferRelativeResize="0"/>
          <p:nvPr/>
        </p:nvPicPr>
        <p:blipFill rotWithShape="1">
          <a:blip r:embed="rId3">
            <a:alphaModFix/>
          </a:blip>
          <a:srcRect/>
          <a:stretch/>
        </p:blipFill>
        <p:spPr>
          <a:xfrm>
            <a:off x="231212" y="85475"/>
            <a:ext cx="967175" cy="944813"/>
          </a:xfrm>
          <a:prstGeom prst="rect">
            <a:avLst/>
          </a:prstGeom>
          <a:noFill/>
          <a:ln>
            <a:noFill/>
          </a:ln>
        </p:spPr>
      </p:pic>
      <p:pic>
        <p:nvPicPr>
          <p:cNvPr id="87" name="Google Shape;87;p1" descr="Trang chủ"/>
          <p:cNvPicPr preferRelativeResize="0"/>
          <p:nvPr/>
        </p:nvPicPr>
        <p:blipFill rotWithShape="1">
          <a:blip r:embed="rId4">
            <a:alphaModFix/>
          </a:blip>
          <a:srcRect l="15998" r="14761"/>
          <a:stretch/>
        </p:blipFill>
        <p:spPr>
          <a:xfrm>
            <a:off x="1198387" y="67330"/>
            <a:ext cx="1058955" cy="962958"/>
          </a:xfrm>
          <a:prstGeom prst="rect">
            <a:avLst/>
          </a:prstGeom>
          <a:noFill/>
          <a:ln>
            <a:noFill/>
          </a:ln>
        </p:spPr>
      </p:pic>
      <p:pic>
        <p:nvPicPr>
          <p:cNvPr id="88" name="Google Shape;88;p1" descr="A picture containing graphical user interface&#10;&#10;Description automatically generated"/>
          <p:cNvPicPr preferRelativeResize="0"/>
          <p:nvPr/>
        </p:nvPicPr>
        <p:blipFill rotWithShape="1">
          <a:blip r:embed="rId5">
            <a:alphaModFix/>
          </a:blip>
          <a:srcRect t="81460"/>
          <a:stretch/>
        </p:blipFill>
        <p:spPr>
          <a:xfrm>
            <a:off x="0" y="5712823"/>
            <a:ext cx="12192000" cy="1145177"/>
          </a:xfrm>
          <a:prstGeom prst="rect">
            <a:avLst/>
          </a:prstGeom>
          <a:noFill/>
          <a:ln>
            <a:noFill/>
          </a:ln>
        </p:spPr>
      </p:pic>
      <p:pic>
        <p:nvPicPr>
          <p:cNvPr id="89" name="Google Shape;89;p1" descr="A picture containing graphical user interface&#10;&#10;Description automatically generated"/>
          <p:cNvPicPr preferRelativeResize="0"/>
          <p:nvPr/>
        </p:nvPicPr>
        <p:blipFill rotWithShape="1">
          <a:blip r:embed="rId6">
            <a:alphaModFix/>
          </a:blip>
          <a:srcRect t="81460"/>
          <a:stretch/>
        </p:blipFill>
        <p:spPr>
          <a:xfrm rot="10800000">
            <a:off x="2257341" y="-2"/>
            <a:ext cx="9934657" cy="11451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0"/>
          <p:cNvSpPr txBox="1">
            <a:spLocks noGrp="1"/>
          </p:cNvSpPr>
          <p:nvPr>
            <p:ph type="body" idx="1"/>
          </p:nvPr>
        </p:nvSpPr>
        <p:spPr>
          <a:xfrm>
            <a:off x="838200" y="1757931"/>
            <a:ext cx="3170382" cy="4756080"/>
          </a:xfrm>
          <a:prstGeom prst="rect">
            <a:avLst/>
          </a:prstGeom>
          <a:noFill/>
          <a:ln>
            <a:noFill/>
          </a:ln>
        </p:spPr>
        <p:txBody>
          <a:bodyPr spcFirstLastPara="1" wrap="square" lIns="91425" tIns="45700" rIns="91425" bIns="45700" anchor="t" anchorCtr="0">
            <a:normAutofit/>
          </a:bodyPr>
          <a:lstStyle/>
          <a:p>
            <a:pPr marL="0" lvl="0" indent="0" algn="l" rtl="0">
              <a:lnSpc>
                <a:spcPct val="140000"/>
              </a:lnSpc>
              <a:spcBef>
                <a:spcPts val="0"/>
              </a:spcBef>
              <a:spcAft>
                <a:spcPts val="0"/>
              </a:spcAft>
              <a:buClr>
                <a:schemeClr val="dk1"/>
              </a:buClr>
              <a:buSzPts val="2800"/>
              <a:buNone/>
            </a:pPr>
            <a:r>
              <a:rPr lang="en-US" b="1">
                <a:latin typeface="Calibri"/>
                <a:ea typeface="Calibri"/>
                <a:cs typeface="Calibri"/>
                <a:sym typeface="Calibri"/>
              </a:rPr>
              <a:t>2.2 Gia hạn Visa</a:t>
            </a:r>
            <a:endParaRPr/>
          </a:p>
          <a:p>
            <a:pPr marL="0" lvl="0" indent="0" algn="l" rtl="0">
              <a:lnSpc>
                <a:spcPct val="140000"/>
              </a:lnSpc>
              <a:spcBef>
                <a:spcPts val="1200"/>
              </a:spcBef>
              <a:spcAft>
                <a:spcPts val="0"/>
              </a:spcAft>
              <a:buClr>
                <a:schemeClr val="dk1"/>
              </a:buClr>
              <a:buSzPts val="1400"/>
              <a:buNone/>
            </a:pPr>
            <a:r>
              <a:rPr lang="en-US" sz="1400" b="1">
                <a:latin typeface="Calibri"/>
                <a:ea typeface="Calibri"/>
                <a:cs typeface="Calibri"/>
                <a:sym typeface="Calibri"/>
              </a:rPr>
              <a:t>2.2.1 Hướng dẫn gia hạn visa online</a:t>
            </a:r>
            <a:endParaRPr sz="1400" b="1">
              <a:latin typeface="Calibri"/>
              <a:ea typeface="Calibri"/>
              <a:cs typeface="Calibri"/>
              <a:sym typeface="Calibri"/>
            </a:endParaRPr>
          </a:p>
          <a:p>
            <a:pPr marL="228600" lvl="0" indent="-228600" algn="l" rtl="0">
              <a:lnSpc>
                <a:spcPct val="150000"/>
              </a:lnSpc>
              <a:spcBef>
                <a:spcPts val="1200"/>
              </a:spcBef>
              <a:spcAft>
                <a:spcPts val="0"/>
              </a:spcAft>
              <a:buClr>
                <a:schemeClr val="dk1"/>
              </a:buClr>
              <a:buSzPts val="1400"/>
              <a:buFont typeface="Calibri"/>
              <a:buChar char="-"/>
            </a:pPr>
            <a:r>
              <a:rPr lang="en-US" sz="1400">
                <a:latin typeface="Calibri"/>
                <a:ea typeface="Calibri"/>
                <a:cs typeface="Calibri"/>
                <a:sym typeface="Calibri"/>
              </a:rPr>
              <a:t>Sử dụng trình duyệt Internet Explorer và truy cập website </a:t>
            </a:r>
            <a:r>
              <a:rPr lang="en-US" sz="1400" u="sng">
                <a:solidFill>
                  <a:schemeClr val="hlink"/>
                </a:solidFill>
                <a:hlinkClick r:id="rId3"/>
              </a:rPr>
              <a:t>https://www.hikorea.go.kr/</a:t>
            </a:r>
            <a:endParaRPr sz="1400"/>
          </a:p>
        </p:txBody>
      </p:sp>
      <p:pic>
        <p:nvPicPr>
          <p:cNvPr id="257" name="Google Shape;257;p10" descr="Các Bài viết của VSAK"/>
          <p:cNvPicPr preferRelativeResize="0"/>
          <p:nvPr/>
        </p:nvPicPr>
        <p:blipFill rotWithShape="1">
          <a:blip r:embed="rId4">
            <a:alphaModFix/>
          </a:blip>
          <a:srcRect/>
          <a:stretch/>
        </p:blipFill>
        <p:spPr>
          <a:xfrm>
            <a:off x="231212" y="85475"/>
            <a:ext cx="967175" cy="944813"/>
          </a:xfrm>
          <a:prstGeom prst="rect">
            <a:avLst/>
          </a:prstGeom>
          <a:noFill/>
          <a:ln>
            <a:noFill/>
          </a:ln>
        </p:spPr>
      </p:pic>
      <p:pic>
        <p:nvPicPr>
          <p:cNvPr id="258" name="Google Shape;258;p10" descr="Trang chủ"/>
          <p:cNvPicPr preferRelativeResize="0"/>
          <p:nvPr/>
        </p:nvPicPr>
        <p:blipFill rotWithShape="1">
          <a:blip r:embed="rId5">
            <a:alphaModFix/>
          </a:blip>
          <a:srcRect l="15998" r="14761"/>
          <a:stretch/>
        </p:blipFill>
        <p:spPr>
          <a:xfrm>
            <a:off x="1198387" y="67330"/>
            <a:ext cx="1058955" cy="962958"/>
          </a:xfrm>
          <a:prstGeom prst="rect">
            <a:avLst/>
          </a:prstGeom>
          <a:noFill/>
          <a:ln>
            <a:noFill/>
          </a:ln>
        </p:spPr>
      </p:pic>
      <p:sp>
        <p:nvSpPr>
          <p:cNvPr id="259" name="Google Shape;259;p10"/>
          <p:cNvSpPr txBox="1">
            <a:spLocks noGrp="1"/>
          </p:cNvSpPr>
          <p:nvPr>
            <p:ph type="title"/>
          </p:nvPr>
        </p:nvSpPr>
        <p:spPr>
          <a:xfrm>
            <a:off x="838200" y="7949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II. Thủ tục hồ sơ trong thời gian học</a:t>
            </a:r>
            <a:endParaRPr/>
          </a:p>
        </p:txBody>
      </p:sp>
      <p:pic>
        <p:nvPicPr>
          <p:cNvPr id="260" name="Google Shape;260;p10" descr="A picture containing graphical user interface&#10;&#10;Description automatically generated"/>
          <p:cNvPicPr preferRelativeResize="0"/>
          <p:nvPr/>
        </p:nvPicPr>
        <p:blipFill rotWithShape="1">
          <a:blip r:embed="rId6">
            <a:alphaModFix/>
          </a:blip>
          <a:srcRect t="81460"/>
          <a:stretch/>
        </p:blipFill>
        <p:spPr>
          <a:xfrm rot="10800000">
            <a:off x="2257341" y="-2"/>
            <a:ext cx="9934657" cy="1145177"/>
          </a:xfrm>
          <a:prstGeom prst="rect">
            <a:avLst/>
          </a:prstGeom>
          <a:noFill/>
          <a:ln>
            <a:noFill/>
          </a:ln>
        </p:spPr>
      </p:pic>
      <p:sp>
        <p:nvSpPr>
          <p:cNvPr id="261" name="Google Shape;261;p10"/>
          <p:cNvSpPr txBox="1"/>
          <p:nvPr/>
        </p:nvSpPr>
        <p:spPr>
          <a:xfrm>
            <a:off x="2257340" y="425641"/>
            <a:ext cx="369061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Hội sinh viên Việt Nam tại Hàn Quốc</a:t>
            </a:r>
            <a:endParaRPr sz="1400" b="0" i="0" u="none" strike="noStrike" cap="none">
              <a:solidFill>
                <a:srgbClr val="000000"/>
              </a:solidFill>
              <a:latin typeface="Arial"/>
              <a:ea typeface="Arial"/>
              <a:cs typeface="Arial"/>
              <a:sym typeface="Arial"/>
            </a:endParaRPr>
          </a:p>
        </p:txBody>
      </p:sp>
      <p:pic>
        <p:nvPicPr>
          <p:cNvPr id="262" name="Google Shape;262;p10"/>
          <p:cNvPicPr preferRelativeResize="0"/>
          <p:nvPr/>
        </p:nvPicPr>
        <p:blipFill rotWithShape="1">
          <a:blip r:embed="rId7">
            <a:alphaModFix/>
          </a:blip>
          <a:srcRect t="4727"/>
          <a:stretch/>
        </p:blipFill>
        <p:spPr>
          <a:xfrm>
            <a:off x="4008582" y="1970170"/>
            <a:ext cx="7174439" cy="4689248"/>
          </a:xfrm>
          <a:prstGeom prst="rect">
            <a:avLst/>
          </a:prstGeom>
          <a:noFill/>
          <a:ln>
            <a:noFill/>
          </a:ln>
        </p:spPr>
      </p:pic>
      <p:sp>
        <p:nvSpPr>
          <p:cNvPr id="263" name="Google Shape;263;p10"/>
          <p:cNvSpPr/>
          <p:nvPr/>
        </p:nvSpPr>
        <p:spPr>
          <a:xfrm>
            <a:off x="5583117" y="2216727"/>
            <a:ext cx="789974" cy="18472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4" name="Google Shape;264;p10"/>
          <p:cNvSpPr/>
          <p:nvPr/>
        </p:nvSpPr>
        <p:spPr>
          <a:xfrm>
            <a:off x="5421481" y="4314794"/>
            <a:ext cx="789974" cy="18472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5" name="Google Shape;265;p10"/>
          <p:cNvSpPr txBox="1"/>
          <p:nvPr/>
        </p:nvSpPr>
        <p:spPr>
          <a:xfrm>
            <a:off x="5297055" y="2065826"/>
            <a:ext cx="65089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FF0000"/>
                </a:solidFill>
                <a:latin typeface="Arial"/>
                <a:ea typeface="Arial"/>
                <a:cs typeface="Arial"/>
                <a:sym typeface="Arial"/>
              </a:rPr>
              <a:t>1</a:t>
            </a:r>
            <a:endParaRPr/>
          </a:p>
        </p:txBody>
      </p:sp>
      <p:sp>
        <p:nvSpPr>
          <p:cNvPr id="266" name="Google Shape;266;p10"/>
          <p:cNvSpPr txBox="1"/>
          <p:nvPr/>
        </p:nvSpPr>
        <p:spPr>
          <a:xfrm>
            <a:off x="5186219" y="4109555"/>
            <a:ext cx="2352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FF0000"/>
                </a:solidFill>
                <a:latin typeface="Arial"/>
                <a:ea typeface="Arial"/>
                <a:cs typeface="Arial"/>
                <a:sym typeface="Arial"/>
              </a:rPr>
              <a:t>2</a:t>
            </a:r>
            <a:endParaRPr/>
          </a:p>
        </p:txBody>
      </p:sp>
      <p:sp>
        <p:nvSpPr>
          <p:cNvPr id="267" name="Google Shape;267;p10"/>
          <p:cNvSpPr txBox="1"/>
          <p:nvPr/>
        </p:nvSpPr>
        <p:spPr>
          <a:xfrm>
            <a:off x="10612582" y="5000002"/>
            <a:ext cx="32327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FF0000"/>
                </a:solidFill>
                <a:latin typeface="Arial"/>
                <a:ea typeface="Arial"/>
                <a:cs typeface="Arial"/>
                <a:sym typeface="Arial"/>
              </a:rPr>
              <a:t>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1"/>
          <p:cNvSpPr txBox="1">
            <a:spLocks noGrp="1"/>
          </p:cNvSpPr>
          <p:nvPr>
            <p:ph type="body" idx="1"/>
          </p:nvPr>
        </p:nvSpPr>
        <p:spPr>
          <a:xfrm>
            <a:off x="838200" y="1757931"/>
            <a:ext cx="3170382" cy="4756080"/>
          </a:xfrm>
          <a:prstGeom prst="rect">
            <a:avLst/>
          </a:prstGeom>
          <a:noFill/>
          <a:ln>
            <a:noFill/>
          </a:ln>
        </p:spPr>
        <p:txBody>
          <a:bodyPr spcFirstLastPara="1" wrap="square" lIns="91425" tIns="45700" rIns="91425" bIns="45700" anchor="t" anchorCtr="0">
            <a:normAutofit/>
          </a:bodyPr>
          <a:lstStyle/>
          <a:p>
            <a:pPr marL="0" lvl="0" indent="0" algn="l" rtl="0">
              <a:lnSpc>
                <a:spcPct val="140000"/>
              </a:lnSpc>
              <a:spcBef>
                <a:spcPts val="0"/>
              </a:spcBef>
              <a:spcAft>
                <a:spcPts val="0"/>
              </a:spcAft>
              <a:buClr>
                <a:schemeClr val="dk1"/>
              </a:buClr>
              <a:buSzPts val="2800"/>
              <a:buNone/>
            </a:pPr>
            <a:r>
              <a:rPr lang="en-US" b="1">
                <a:latin typeface="Calibri"/>
                <a:ea typeface="Calibri"/>
                <a:cs typeface="Calibri"/>
                <a:sym typeface="Calibri"/>
              </a:rPr>
              <a:t>2.2 Gia hạn Visa</a:t>
            </a:r>
            <a:endParaRPr/>
          </a:p>
          <a:p>
            <a:pPr marL="0" lvl="0" indent="0" algn="l" rtl="0">
              <a:lnSpc>
                <a:spcPct val="140000"/>
              </a:lnSpc>
              <a:spcBef>
                <a:spcPts val="1200"/>
              </a:spcBef>
              <a:spcAft>
                <a:spcPts val="0"/>
              </a:spcAft>
              <a:buClr>
                <a:schemeClr val="dk1"/>
              </a:buClr>
              <a:buSzPts val="1400"/>
              <a:buNone/>
            </a:pPr>
            <a:r>
              <a:rPr lang="en-US" sz="1400" b="1">
                <a:latin typeface="Calibri"/>
                <a:ea typeface="Calibri"/>
                <a:cs typeface="Calibri"/>
                <a:sym typeface="Calibri"/>
              </a:rPr>
              <a:t>2.2.1 Hướng dẫn gia hạn visa online</a:t>
            </a:r>
            <a:endParaRPr/>
          </a:p>
          <a:p>
            <a:pPr marL="0" lvl="0" indent="0" algn="l" rtl="0">
              <a:lnSpc>
                <a:spcPct val="140000"/>
              </a:lnSpc>
              <a:spcBef>
                <a:spcPts val="1200"/>
              </a:spcBef>
              <a:spcAft>
                <a:spcPts val="0"/>
              </a:spcAft>
              <a:buClr>
                <a:schemeClr val="dk1"/>
              </a:buClr>
              <a:buSzPts val="1400"/>
              <a:buNone/>
            </a:pPr>
            <a:r>
              <a:rPr lang="en-US" sz="1400">
                <a:latin typeface="Calibri"/>
                <a:ea typeface="Calibri"/>
                <a:cs typeface="Calibri"/>
                <a:sym typeface="Calibri"/>
              </a:rPr>
              <a:t>- Điền các thông tin các nhân cần thiết.</a:t>
            </a:r>
            <a:endParaRPr/>
          </a:p>
          <a:p>
            <a:pPr marL="0" lvl="0" indent="0" algn="l" rtl="0">
              <a:lnSpc>
                <a:spcPct val="140000"/>
              </a:lnSpc>
              <a:spcBef>
                <a:spcPts val="1200"/>
              </a:spcBef>
              <a:spcAft>
                <a:spcPts val="0"/>
              </a:spcAft>
              <a:buClr>
                <a:schemeClr val="dk1"/>
              </a:buClr>
              <a:buSzPts val="1400"/>
              <a:buNone/>
            </a:pPr>
            <a:r>
              <a:rPr lang="en-US" sz="1400">
                <a:latin typeface="Calibri"/>
                <a:ea typeface="Calibri"/>
                <a:cs typeface="Calibri"/>
                <a:sym typeface="Calibri"/>
              </a:rPr>
              <a:t>- Tải hồ sơ cần thiết để gia hạn visa</a:t>
            </a:r>
            <a:endParaRPr sz="1400">
              <a:latin typeface="Calibri"/>
              <a:ea typeface="Calibri"/>
              <a:cs typeface="Calibri"/>
              <a:sym typeface="Calibri"/>
            </a:endParaRPr>
          </a:p>
        </p:txBody>
      </p:sp>
      <p:pic>
        <p:nvPicPr>
          <p:cNvPr id="273" name="Google Shape;273;p11" descr="Các Bài viết của VSAK"/>
          <p:cNvPicPr preferRelativeResize="0"/>
          <p:nvPr/>
        </p:nvPicPr>
        <p:blipFill rotWithShape="1">
          <a:blip r:embed="rId3">
            <a:alphaModFix/>
          </a:blip>
          <a:srcRect/>
          <a:stretch/>
        </p:blipFill>
        <p:spPr>
          <a:xfrm>
            <a:off x="231212" y="85475"/>
            <a:ext cx="967175" cy="944813"/>
          </a:xfrm>
          <a:prstGeom prst="rect">
            <a:avLst/>
          </a:prstGeom>
          <a:noFill/>
          <a:ln>
            <a:noFill/>
          </a:ln>
        </p:spPr>
      </p:pic>
      <p:pic>
        <p:nvPicPr>
          <p:cNvPr id="274" name="Google Shape;274;p11" descr="Trang chủ"/>
          <p:cNvPicPr preferRelativeResize="0"/>
          <p:nvPr/>
        </p:nvPicPr>
        <p:blipFill rotWithShape="1">
          <a:blip r:embed="rId4">
            <a:alphaModFix/>
          </a:blip>
          <a:srcRect l="15998" r="14761"/>
          <a:stretch/>
        </p:blipFill>
        <p:spPr>
          <a:xfrm>
            <a:off x="1198387" y="67330"/>
            <a:ext cx="1058955" cy="962958"/>
          </a:xfrm>
          <a:prstGeom prst="rect">
            <a:avLst/>
          </a:prstGeom>
          <a:noFill/>
          <a:ln>
            <a:noFill/>
          </a:ln>
        </p:spPr>
      </p:pic>
      <p:sp>
        <p:nvSpPr>
          <p:cNvPr id="275" name="Google Shape;275;p11"/>
          <p:cNvSpPr txBox="1">
            <a:spLocks noGrp="1"/>
          </p:cNvSpPr>
          <p:nvPr>
            <p:ph type="title"/>
          </p:nvPr>
        </p:nvSpPr>
        <p:spPr>
          <a:xfrm>
            <a:off x="838200" y="7949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II. Thủ tục hồ sơ trong thời gian học</a:t>
            </a:r>
            <a:endParaRPr/>
          </a:p>
        </p:txBody>
      </p:sp>
      <p:pic>
        <p:nvPicPr>
          <p:cNvPr id="276" name="Google Shape;276;p11" descr="A picture containing graphical user interface&#10;&#10;Description automatically generated"/>
          <p:cNvPicPr preferRelativeResize="0"/>
          <p:nvPr/>
        </p:nvPicPr>
        <p:blipFill rotWithShape="1">
          <a:blip r:embed="rId5">
            <a:alphaModFix/>
          </a:blip>
          <a:srcRect t="81460"/>
          <a:stretch/>
        </p:blipFill>
        <p:spPr>
          <a:xfrm rot="10800000">
            <a:off x="2257341" y="-2"/>
            <a:ext cx="9934657" cy="1145177"/>
          </a:xfrm>
          <a:prstGeom prst="rect">
            <a:avLst/>
          </a:prstGeom>
          <a:noFill/>
          <a:ln>
            <a:noFill/>
          </a:ln>
        </p:spPr>
      </p:pic>
      <p:sp>
        <p:nvSpPr>
          <p:cNvPr id="277" name="Google Shape;277;p11"/>
          <p:cNvSpPr txBox="1"/>
          <p:nvPr/>
        </p:nvSpPr>
        <p:spPr>
          <a:xfrm>
            <a:off x="2257340" y="425641"/>
            <a:ext cx="369061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Hội sinh viên Việt Nam tại Hàn Quốc</a:t>
            </a:r>
            <a:endParaRPr sz="1400" b="0" i="0" u="none" strike="noStrike" cap="none">
              <a:solidFill>
                <a:srgbClr val="000000"/>
              </a:solidFill>
              <a:latin typeface="Arial"/>
              <a:ea typeface="Arial"/>
              <a:cs typeface="Arial"/>
              <a:sym typeface="Arial"/>
            </a:endParaRPr>
          </a:p>
        </p:txBody>
      </p:sp>
      <p:pic>
        <p:nvPicPr>
          <p:cNvPr id="278" name="Google Shape;278;p11"/>
          <p:cNvPicPr preferRelativeResize="0"/>
          <p:nvPr/>
        </p:nvPicPr>
        <p:blipFill rotWithShape="1">
          <a:blip r:embed="rId6">
            <a:alphaModFix/>
          </a:blip>
          <a:srcRect b="14603"/>
          <a:stretch/>
        </p:blipFill>
        <p:spPr>
          <a:xfrm>
            <a:off x="4546606" y="1854674"/>
            <a:ext cx="4865250" cy="4654689"/>
          </a:xfrm>
          <a:prstGeom prst="rect">
            <a:avLst/>
          </a:prstGeom>
          <a:noFill/>
          <a:ln>
            <a:noFill/>
          </a:ln>
        </p:spPr>
      </p:pic>
      <p:sp>
        <p:nvSpPr>
          <p:cNvPr id="279" name="Google Shape;279;p11"/>
          <p:cNvSpPr/>
          <p:nvPr/>
        </p:nvSpPr>
        <p:spPr>
          <a:xfrm>
            <a:off x="6659422" y="2915512"/>
            <a:ext cx="831273" cy="1056124"/>
          </a:xfrm>
          <a:prstGeom prst="roundRect">
            <a:avLst>
              <a:gd name="adj" fmla="val 16667"/>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0" name="Google Shape;280;p11"/>
          <p:cNvSpPr/>
          <p:nvPr/>
        </p:nvSpPr>
        <p:spPr>
          <a:xfrm>
            <a:off x="8395858" y="2915512"/>
            <a:ext cx="831273" cy="889870"/>
          </a:xfrm>
          <a:prstGeom prst="roundRect">
            <a:avLst>
              <a:gd name="adj" fmla="val 16667"/>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1" name="Google Shape;281;p11"/>
          <p:cNvSpPr/>
          <p:nvPr/>
        </p:nvSpPr>
        <p:spPr>
          <a:xfrm>
            <a:off x="9624291" y="2198255"/>
            <a:ext cx="184727" cy="3158836"/>
          </a:xfrm>
          <a:prstGeom prst="rightBrace">
            <a:avLst>
              <a:gd name="adj1" fmla="val 8333"/>
              <a:gd name="adj2" fmla="val 50000"/>
            </a:avLst>
          </a:prstGeom>
          <a:noFill/>
          <a:ln w="9525" cap="flat" cmpd="sng">
            <a:solidFill>
              <a:srgbClr val="3E6EC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82" name="Google Shape;282;p11"/>
          <p:cNvSpPr/>
          <p:nvPr/>
        </p:nvSpPr>
        <p:spPr>
          <a:xfrm>
            <a:off x="10021453" y="3491345"/>
            <a:ext cx="1717965" cy="628073"/>
          </a:xfrm>
          <a:prstGeom prst="roundRect">
            <a:avLst>
              <a:gd name="adj" fmla="val 16667"/>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Phần điền thông tin cá nhân</a:t>
            </a:r>
            <a:endParaRPr/>
          </a:p>
        </p:txBody>
      </p:sp>
      <p:sp>
        <p:nvSpPr>
          <p:cNvPr id="283" name="Google Shape;283;p11"/>
          <p:cNvSpPr/>
          <p:nvPr/>
        </p:nvSpPr>
        <p:spPr>
          <a:xfrm>
            <a:off x="9624291" y="5763491"/>
            <a:ext cx="184727" cy="745872"/>
          </a:xfrm>
          <a:prstGeom prst="rightBrace">
            <a:avLst>
              <a:gd name="adj1" fmla="val 8333"/>
              <a:gd name="adj2" fmla="val 50000"/>
            </a:avLst>
          </a:prstGeom>
          <a:noFill/>
          <a:ln w="9525" cap="flat" cmpd="sng">
            <a:solidFill>
              <a:srgbClr val="3E6EC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84" name="Google Shape;284;p11"/>
          <p:cNvSpPr/>
          <p:nvPr/>
        </p:nvSpPr>
        <p:spPr>
          <a:xfrm>
            <a:off x="10021453" y="5819041"/>
            <a:ext cx="1851892" cy="628073"/>
          </a:xfrm>
          <a:prstGeom prst="roundRect">
            <a:avLst>
              <a:gd name="adj" fmla="val 16667"/>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Phần tải hồ sơ cần thiết để gia hạn visa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12" descr="A picture containing graphical user interface&#10;&#10;Description automatically generated"/>
          <p:cNvPicPr preferRelativeResize="0"/>
          <p:nvPr/>
        </p:nvPicPr>
        <p:blipFill rotWithShape="1">
          <a:blip r:embed="rId3">
            <a:alphaModFix/>
          </a:blip>
          <a:srcRect t="81460"/>
          <a:stretch/>
        </p:blipFill>
        <p:spPr>
          <a:xfrm rot="10800000">
            <a:off x="2257341" y="-2"/>
            <a:ext cx="9934657" cy="1145177"/>
          </a:xfrm>
          <a:prstGeom prst="rect">
            <a:avLst/>
          </a:prstGeom>
          <a:noFill/>
          <a:ln>
            <a:noFill/>
          </a:ln>
        </p:spPr>
      </p:pic>
      <p:graphicFrame>
        <p:nvGraphicFramePr>
          <p:cNvPr id="290" name="Google Shape;290;p12"/>
          <p:cNvGraphicFramePr/>
          <p:nvPr/>
        </p:nvGraphicFramePr>
        <p:xfrm>
          <a:off x="178960" y="343110"/>
          <a:ext cx="11708275" cy="6433095"/>
        </p:xfrm>
        <a:graphic>
          <a:graphicData uri="http://schemas.openxmlformats.org/drawingml/2006/table">
            <a:tbl>
              <a:tblPr>
                <a:noFill/>
                <a:tableStyleId>{1D86D930-58A7-4DA1-A06A-47C459185A1C}</a:tableStyleId>
              </a:tblPr>
              <a:tblGrid>
                <a:gridCol w="512700">
                  <a:extLst>
                    <a:ext uri="{9D8B030D-6E8A-4147-A177-3AD203B41FA5}">
                      <a16:colId xmlns:a16="http://schemas.microsoft.com/office/drawing/2014/main" val="20000"/>
                    </a:ext>
                  </a:extLst>
                </a:gridCol>
                <a:gridCol w="873975">
                  <a:extLst>
                    <a:ext uri="{9D8B030D-6E8A-4147-A177-3AD203B41FA5}">
                      <a16:colId xmlns:a16="http://schemas.microsoft.com/office/drawing/2014/main" val="20001"/>
                    </a:ext>
                  </a:extLst>
                </a:gridCol>
                <a:gridCol w="936100">
                  <a:extLst>
                    <a:ext uri="{9D8B030D-6E8A-4147-A177-3AD203B41FA5}">
                      <a16:colId xmlns:a16="http://schemas.microsoft.com/office/drawing/2014/main" val="20002"/>
                    </a:ext>
                  </a:extLst>
                </a:gridCol>
                <a:gridCol w="1014625">
                  <a:extLst>
                    <a:ext uri="{9D8B030D-6E8A-4147-A177-3AD203B41FA5}">
                      <a16:colId xmlns:a16="http://schemas.microsoft.com/office/drawing/2014/main" val="20003"/>
                    </a:ext>
                  </a:extLst>
                </a:gridCol>
                <a:gridCol w="1014625">
                  <a:extLst>
                    <a:ext uri="{9D8B030D-6E8A-4147-A177-3AD203B41FA5}">
                      <a16:colId xmlns:a16="http://schemas.microsoft.com/office/drawing/2014/main" val="20004"/>
                    </a:ext>
                  </a:extLst>
                </a:gridCol>
                <a:gridCol w="873975">
                  <a:extLst>
                    <a:ext uri="{9D8B030D-6E8A-4147-A177-3AD203B41FA5}">
                      <a16:colId xmlns:a16="http://schemas.microsoft.com/office/drawing/2014/main" val="20005"/>
                    </a:ext>
                  </a:extLst>
                </a:gridCol>
                <a:gridCol w="901875">
                  <a:extLst>
                    <a:ext uri="{9D8B030D-6E8A-4147-A177-3AD203B41FA5}">
                      <a16:colId xmlns:a16="http://schemas.microsoft.com/office/drawing/2014/main" val="20006"/>
                    </a:ext>
                  </a:extLst>
                </a:gridCol>
                <a:gridCol w="708625">
                  <a:extLst>
                    <a:ext uri="{9D8B030D-6E8A-4147-A177-3AD203B41FA5}">
                      <a16:colId xmlns:a16="http://schemas.microsoft.com/office/drawing/2014/main" val="20007"/>
                    </a:ext>
                  </a:extLst>
                </a:gridCol>
                <a:gridCol w="901875">
                  <a:extLst>
                    <a:ext uri="{9D8B030D-6E8A-4147-A177-3AD203B41FA5}">
                      <a16:colId xmlns:a16="http://schemas.microsoft.com/office/drawing/2014/main" val="20008"/>
                    </a:ext>
                  </a:extLst>
                </a:gridCol>
                <a:gridCol w="901875">
                  <a:extLst>
                    <a:ext uri="{9D8B030D-6E8A-4147-A177-3AD203B41FA5}">
                      <a16:colId xmlns:a16="http://schemas.microsoft.com/office/drawing/2014/main" val="20009"/>
                    </a:ext>
                  </a:extLst>
                </a:gridCol>
                <a:gridCol w="1022675">
                  <a:extLst>
                    <a:ext uri="{9D8B030D-6E8A-4147-A177-3AD203B41FA5}">
                      <a16:colId xmlns:a16="http://schemas.microsoft.com/office/drawing/2014/main" val="20010"/>
                    </a:ext>
                  </a:extLst>
                </a:gridCol>
                <a:gridCol w="1022675">
                  <a:extLst>
                    <a:ext uri="{9D8B030D-6E8A-4147-A177-3AD203B41FA5}">
                      <a16:colId xmlns:a16="http://schemas.microsoft.com/office/drawing/2014/main" val="20011"/>
                    </a:ext>
                  </a:extLst>
                </a:gridCol>
                <a:gridCol w="1022675">
                  <a:extLst>
                    <a:ext uri="{9D8B030D-6E8A-4147-A177-3AD203B41FA5}">
                      <a16:colId xmlns:a16="http://schemas.microsoft.com/office/drawing/2014/main" val="20012"/>
                    </a:ext>
                  </a:extLst>
                </a:gridCol>
              </a:tblGrid>
              <a:tr h="147975">
                <a:tc row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학위과정</a:t>
                      </a:r>
                      <a:br>
                        <a:rPr lang="en-US" sz="800" b="1" u="none" strike="noStrike" cap="none"/>
                      </a:br>
                      <a:r>
                        <a:rPr lang="en-US" sz="800" b="1" u="none" strike="noStrike" cap="none"/>
                        <a:t>Degree</a:t>
                      </a:r>
                      <a:endParaRPr sz="800" b="1" i="0" u="none" strike="noStrike" cap="none">
                        <a:solidFill>
                          <a:srgbClr val="000000"/>
                        </a:solidFill>
                        <a:latin typeface="Calibri"/>
                        <a:ea typeface="Calibri"/>
                        <a:cs typeface="Calibri"/>
                        <a:sym typeface="Calibri"/>
                      </a:endParaRPr>
                    </a:p>
                  </a:txBody>
                  <a:tcPr marL="4200" marR="4200" marT="4200" marB="0" anchor="ctr">
                    <a:solidFill>
                      <a:srgbClr val="B3C6E7"/>
                    </a:solidFill>
                  </a:tcPr>
                </a:tc>
                <a:tc rowSpan="2" gridSpan="4">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학부 Undergraduate</a:t>
                      </a:r>
                      <a:endParaRPr sz="800" b="1" i="0" u="none" strike="noStrike" cap="none">
                        <a:solidFill>
                          <a:srgbClr val="000000"/>
                        </a:solidFill>
                        <a:latin typeface="Calibri"/>
                        <a:ea typeface="Calibri"/>
                        <a:cs typeface="Calibri"/>
                        <a:sym typeface="Calibri"/>
                      </a:endParaRPr>
                    </a:p>
                  </a:txBody>
                  <a:tcPr marL="4200" marR="4200" marT="4200" marB="0" anchor="ctr">
                    <a:solidFill>
                      <a:srgbClr val="D8E2F3"/>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8">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대학원 Graduate</a:t>
                      </a:r>
                      <a:endParaRPr sz="800" b="1" i="0" u="none" strike="noStrike" cap="none">
                        <a:solidFill>
                          <a:srgbClr val="000000"/>
                        </a:solidFill>
                        <a:latin typeface="Calibri"/>
                        <a:ea typeface="Calibri"/>
                        <a:cs typeface="Calibri"/>
                        <a:sym typeface="Calibri"/>
                      </a:endParaRPr>
                    </a:p>
                  </a:txBody>
                  <a:tcPr marL="4200" marR="4200" marT="4200" marB="0" anchor="ctr">
                    <a:solidFill>
                      <a:srgbClr val="D8E2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0025">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석사 Master</a:t>
                      </a:r>
                      <a:endParaRPr sz="800" b="1" i="0" u="none" strike="noStrike" cap="none">
                        <a:solidFill>
                          <a:srgbClr val="000000"/>
                        </a:solidFill>
                        <a:latin typeface="Calibri"/>
                        <a:ea typeface="Calibri"/>
                        <a:cs typeface="Calibri"/>
                        <a:sym typeface="Calibri"/>
                      </a:endParaRPr>
                    </a:p>
                  </a:txBody>
                  <a:tcPr marL="4200" marR="4200" marT="4200" marB="0" anchor="ctr">
                    <a:solidFill>
                      <a:srgbClr val="D8E2F3"/>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박사 Doctoral</a:t>
                      </a:r>
                      <a:endParaRPr sz="800" b="1" i="0" u="none" strike="noStrike" cap="none">
                        <a:solidFill>
                          <a:srgbClr val="000000"/>
                        </a:solidFill>
                        <a:latin typeface="Calibri"/>
                        <a:ea typeface="Calibri"/>
                        <a:cs typeface="Calibri"/>
                        <a:sym typeface="Calibri"/>
                      </a:endParaRPr>
                    </a:p>
                  </a:txBody>
                  <a:tcPr marL="4200" marR="4200" marT="4200" marB="0" anchor="ctr">
                    <a:solidFill>
                      <a:srgbClr val="D8E2F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64100">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학적상태</a:t>
                      </a:r>
                      <a:br>
                        <a:rPr lang="en-US" sz="800" b="1" u="none" strike="noStrike" cap="none"/>
                      </a:br>
                      <a:r>
                        <a:rPr lang="en-US" sz="800" b="1" u="none" strike="noStrike" cap="none"/>
                        <a:t> Register Status</a:t>
                      </a:r>
                      <a:endParaRPr sz="800" b="1" i="0" u="none" strike="noStrike" cap="none">
                        <a:solidFill>
                          <a:srgbClr val="000000"/>
                        </a:solidFill>
                        <a:latin typeface="Calibri"/>
                        <a:ea typeface="Calibri"/>
                        <a:cs typeface="Calibri"/>
                        <a:sym typeface="Calibri"/>
                      </a:endParaRPr>
                    </a:p>
                  </a:txBody>
                  <a:tcPr marL="4200" marR="4200" marT="4200" marB="0" anchor="ctr">
                    <a:solidFill>
                      <a:srgbClr val="B3C6E7"/>
                    </a:solidFill>
                  </a:tcPr>
                </a:tc>
                <a:tc gridSpan="3">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재학생 </a:t>
                      </a:r>
                      <a:br>
                        <a:rPr lang="en-US" sz="800" b="1" u="none" strike="noStrike" cap="none"/>
                      </a:br>
                      <a:r>
                        <a:rPr lang="en-US" sz="800" b="1" u="none" strike="noStrike" cap="none"/>
                        <a:t>Enrolled</a:t>
                      </a:r>
                      <a:endParaRPr sz="800" b="1" i="0" u="none" strike="noStrike" cap="none">
                        <a:solidFill>
                          <a:srgbClr val="000000"/>
                        </a:solidFill>
                        <a:latin typeface="Calibri"/>
                        <a:ea typeface="Calibri"/>
                        <a:cs typeface="Calibri"/>
                        <a:sym typeface="Calibri"/>
                      </a:endParaRPr>
                    </a:p>
                  </a:txBody>
                  <a:tcPr marL="4200" marR="4200" marT="4200" marB="0" anchor="ctr">
                    <a:solidFill>
                      <a:srgbClr val="D8E2F3"/>
                    </a:solidFill>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수료생 </a:t>
                      </a:r>
                      <a:br>
                        <a:rPr lang="en-US" sz="800" b="1" u="none" strike="noStrike" cap="none"/>
                      </a:br>
                      <a:r>
                        <a:rPr lang="en-US" sz="800" b="1" u="none" strike="noStrike" cap="none"/>
                        <a:t>complete course work</a:t>
                      </a:r>
                      <a:endParaRPr sz="800" b="1" i="0" u="none" strike="noStrike" cap="none">
                        <a:solidFill>
                          <a:srgbClr val="000000"/>
                        </a:solidFill>
                        <a:latin typeface="Calibri"/>
                        <a:ea typeface="Calibri"/>
                        <a:cs typeface="Calibri"/>
                        <a:sym typeface="Calibri"/>
                      </a:endParaRPr>
                    </a:p>
                  </a:txBody>
                  <a:tcPr marL="4200" marR="4200" marT="4200" marB="0" anchor="ctr">
                    <a:solidFill>
                      <a:srgbClr val="D8E2F3"/>
                    </a:solidFill>
                  </a:tcPr>
                </a:tc>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재학생 </a:t>
                      </a:r>
                      <a:br>
                        <a:rPr lang="en-US" sz="800" b="1" u="none" strike="noStrike" cap="none"/>
                      </a:br>
                      <a:r>
                        <a:rPr lang="en-US" sz="800" b="1" u="none" strike="noStrike" cap="none"/>
                        <a:t>Enrolled</a:t>
                      </a:r>
                      <a:endParaRPr sz="800" b="1" i="0" u="none" strike="noStrike" cap="none">
                        <a:solidFill>
                          <a:srgbClr val="000000"/>
                        </a:solidFill>
                        <a:latin typeface="Calibri"/>
                        <a:ea typeface="Calibri"/>
                        <a:cs typeface="Calibri"/>
                        <a:sym typeface="Calibri"/>
                      </a:endParaRPr>
                    </a:p>
                  </a:txBody>
                  <a:tcPr marL="4200" marR="4200" marT="4200" marB="0" anchor="ctr">
                    <a:solidFill>
                      <a:srgbClr val="D8E2F3"/>
                    </a:solidFill>
                  </a:tcPr>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수료생/수료예정</a:t>
                      </a:r>
                      <a:br>
                        <a:rPr lang="en-US" sz="800" b="1" u="none" strike="noStrike" cap="none"/>
                      </a:br>
                      <a:r>
                        <a:rPr lang="en-US" sz="800" b="1" u="none" strike="noStrike" cap="none"/>
                        <a:t>(expected) complete course work</a:t>
                      </a:r>
                      <a:endParaRPr sz="800" b="1" i="0" u="none" strike="noStrike" cap="none">
                        <a:solidFill>
                          <a:srgbClr val="000000"/>
                        </a:solidFill>
                        <a:latin typeface="Calibri"/>
                        <a:ea typeface="Calibri"/>
                        <a:cs typeface="Calibri"/>
                        <a:sym typeface="Calibri"/>
                      </a:endParaRPr>
                    </a:p>
                  </a:txBody>
                  <a:tcPr marL="4200" marR="4200" marT="4200" marB="0" anchor="ctr">
                    <a:solidFill>
                      <a:srgbClr val="D8E2F3"/>
                    </a:solidFill>
                  </a:tcPr>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재학생 </a:t>
                      </a:r>
                      <a:br>
                        <a:rPr lang="en-US" sz="800" b="1" u="none" strike="noStrike" cap="none"/>
                      </a:br>
                      <a:r>
                        <a:rPr lang="en-US" sz="800" b="1" u="none" strike="noStrike" cap="none"/>
                        <a:t>Enrolled</a:t>
                      </a:r>
                      <a:endParaRPr sz="800" b="1" i="0" u="none" strike="noStrike" cap="none">
                        <a:solidFill>
                          <a:srgbClr val="000000"/>
                        </a:solidFill>
                        <a:latin typeface="Calibri"/>
                        <a:ea typeface="Calibri"/>
                        <a:cs typeface="Calibri"/>
                        <a:sym typeface="Calibri"/>
                      </a:endParaRPr>
                    </a:p>
                  </a:txBody>
                  <a:tcPr marL="4200" marR="4200" marT="4200" marB="0" anchor="ctr">
                    <a:solidFill>
                      <a:srgbClr val="D8E2F3"/>
                    </a:solidFill>
                  </a:tcPr>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수료생/수료예정</a:t>
                      </a:r>
                      <a:br>
                        <a:rPr lang="en-US" sz="800" b="1" u="none" strike="noStrike" cap="none"/>
                      </a:br>
                      <a:r>
                        <a:rPr lang="en-US" sz="800" b="1" u="none" strike="noStrike" cap="none"/>
                        <a:t>(expected) complete course work</a:t>
                      </a:r>
                      <a:endParaRPr sz="800" b="1" i="0" u="none" strike="noStrike" cap="none">
                        <a:solidFill>
                          <a:srgbClr val="000000"/>
                        </a:solidFill>
                        <a:latin typeface="Calibri"/>
                        <a:ea typeface="Calibri"/>
                        <a:cs typeface="Calibri"/>
                        <a:sym typeface="Calibri"/>
                      </a:endParaRPr>
                    </a:p>
                  </a:txBody>
                  <a:tcPr marL="4200" marR="4200" marT="4200" marB="0" anchor="ctr">
                    <a:solidFill>
                      <a:srgbClr val="D8E2F3"/>
                    </a:solidFill>
                  </a:tcPr>
                </a:tc>
                <a:tc hMerge="1">
                  <a:txBody>
                    <a:bodyPr/>
                    <a:lstStyle/>
                    <a:p>
                      <a:endParaRPr lang="en-US"/>
                    </a:p>
                  </a:txBody>
                  <a:tcPr/>
                </a:tc>
                <a:extLst>
                  <a:ext uri="{0D108BD9-81ED-4DB2-BD59-A6C34878D82A}">
                    <a16:rowId xmlns:a16="http://schemas.microsoft.com/office/drawing/2014/main" val="10002"/>
                  </a:ext>
                </a:extLst>
              </a:tr>
              <a:tr h="264100">
                <a:tc>
                  <a:txBody>
                    <a:bodyPr/>
                    <a:lstStyle/>
                    <a:p>
                      <a:pPr marL="0" marR="0" lvl="0" indent="0" algn="ctr" rtl="0">
                        <a:lnSpc>
                          <a:spcPct val="100000"/>
                        </a:lnSpc>
                        <a:spcBef>
                          <a:spcPts val="0"/>
                        </a:spcBef>
                        <a:spcAft>
                          <a:spcPts val="0"/>
                        </a:spcAft>
                        <a:buClr>
                          <a:schemeClr val="dk1"/>
                        </a:buClr>
                        <a:buSzPts val="800"/>
                        <a:buFont typeface="Calibri"/>
                        <a:buNone/>
                      </a:pPr>
                      <a:r>
                        <a:rPr lang="en-US" sz="800" b="1" u="none" strike="noStrike" cap="none"/>
                        <a:t>유형 case</a:t>
                      </a:r>
                      <a:endParaRPr sz="800" b="1" i="0" u="none" strike="noStrike" cap="none">
                        <a:solidFill>
                          <a:srgbClr val="000000"/>
                        </a:solidFill>
                        <a:latin typeface="Calibri"/>
                        <a:ea typeface="Calibri"/>
                        <a:cs typeface="Calibri"/>
                        <a:sym typeface="Calibri"/>
                      </a:endParaRPr>
                    </a:p>
                  </a:txBody>
                  <a:tcPr marL="4200" marR="4200" marT="4200" marB="0" anchor="ctr">
                    <a:solidFill>
                      <a:srgbClr val="B3C6E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성적 2.0(c학점) 이상</a:t>
                      </a:r>
                      <a:br>
                        <a:rPr lang="en-US" sz="800" b="1" u="none" strike="noStrike" cap="none"/>
                      </a:br>
                      <a:r>
                        <a:rPr lang="en-US" sz="800" b="1" u="none" strike="noStrike" cap="none"/>
                        <a:t> GPA(over2.0)</a:t>
                      </a:r>
                      <a:endParaRPr sz="800" b="1" i="0" u="none" strike="noStrike" cap="none">
                        <a:solidFill>
                          <a:srgbClr val="000000"/>
                        </a:solidFill>
                        <a:latin typeface="Calibri"/>
                        <a:ea typeface="Calibri"/>
                        <a:cs typeface="Calibri"/>
                        <a:sym typeface="Calibri"/>
                      </a:endParaRPr>
                    </a:p>
                  </a:txBody>
                  <a:tcPr marL="4200" marR="4200" marT="4200" marB="0" anchor="ctr">
                    <a:solidFill>
                      <a:srgbClr val="D8E2F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성적 2.0(c학점) 미만</a:t>
                      </a:r>
                      <a:br>
                        <a:rPr lang="en-US" sz="800" b="1" u="none" strike="noStrike" cap="none"/>
                      </a:br>
                      <a:r>
                        <a:rPr lang="en-US" sz="800" b="1" u="none" strike="noStrike" cap="none"/>
                        <a:t>Low GPA(Below 2.0)</a:t>
                      </a:r>
                      <a:endParaRPr sz="800" b="1" i="0" u="none" strike="noStrike" cap="none">
                        <a:solidFill>
                          <a:srgbClr val="000000"/>
                        </a:solidFill>
                        <a:latin typeface="Calibri"/>
                        <a:ea typeface="Calibri"/>
                        <a:cs typeface="Calibri"/>
                        <a:sym typeface="Calibri"/>
                      </a:endParaRPr>
                    </a:p>
                  </a:txBody>
                  <a:tcPr marL="4200" marR="4200" marT="4200" marB="0" anchor="ctr">
                    <a:solidFill>
                      <a:srgbClr val="D8E2F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수업연한초과</a:t>
                      </a:r>
                      <a:br>
                        <a:rPr lang="en-US" sz="800" b="1" u="none" strike="noStrike" cap="none"/>
                      </a:br>
                      <a:r>
                        <a:rPr lang="en-US" sz="800" b="1" u="none" strike="noStrike" cap="none"/>
                        <a:t>after 9th semester</a:t>
                      </a:r>
                      <a:endParaRPr sz="800" b="1" i="0" u="none" strike="noStrike" cap="none">
                        <a:solidFill>
                          <a:srgbClr val="000000"/>
                        </a:solidFill>
                        <a:latin typeface="Calibri"/>
                        <a:ea typeface="Calibri"/>
                        <a:cs typeface="Calibri"/>
                        <a:sym typeface="Calibri"/>
                      </a:endParaRPr>
                    </a:p>
                  </a:txBody>
                  <a:tcPr marL="4200" marR="4200" marT="4200" marB="0" anchor="ctr">
                    <a:solidFill>
                      <a:srgbClr val="D8E2F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졸업시험, </a:t>
                      </a:r>
                      <a:br>
                        <a:rPr lang="en-US" sz="800" b="1" u="none" strike="noStrike" cap="none"/>
                      </a:br>
                      <a:r>
                        <a:rPr lang="en-US" sz="800" b="1" u="none" strike="noStrike" cap="none"/>
                        <a:t>논문 미통과 등</a:t>
                      </a:r>
                      <a:endParaRPr sz="800" b="1" i="0" u="none" strike="noStrike" cap="none">
                        <a:solidFill>
                          <a:srgbClr val="000000"/>
                        </a:solidFill>
                        <a:latin typeface="Calibri"/>
                        <a:ea typeface="Calibri"/>
                        <a:cs typeface="Calibri"/>
                        <a:sym typeface="Calibri"/>
                      </a:endParaRPr>
                    </a:p>
                  </a:txBody>
                  <a:tcPr marL="4200" marR="4200" marT="4200" marB="0" anchor="ctr">
                    <a:solidFill>
                      <a:srgbClr val="D8E2F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성적 2.0(c학점) 이상</a:t>
                      </a:r>
                      <a:br>
                        <a:rPr lang="en-US" sz="800" b="1" u="none" strike="noStrike" cap="none"/>
                      </a:br>
                      <a:r>
                        <a:rPr lang="en-US" sz="800" b="1" u="none" strike="noStrike" cap="none"/>
                        <a:t> GPA(over2.0)</a:t>
                      </a:r>
                      <a:endParaRPr sz="800" b="1" i="0" u="none" strike="noStrike" cap="none">
                        <a:solidFill>
                          <a:srgbClr val="000000"/>
                        </a:solidFill>
                        <a:latin typeface="Calibri"/>
                        <a:ea typeface="Calibri"/>
                        <a:cs typeface="Calibri"/>
                        <a:sym typeface="Calibri"/>
                      </a:endParaRPr>
                    </a:p>
                  </a:txBody>
                  <a:tcPr marL="4200" marR="4200" marT="4200" marB="0" anchor="ctr">
                    <a:solidFill>
                      <a:srgbClr val="D8E2F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성적 2.0(c학점) 미만</a:t>
                      </a:r>
                      <a:br>
                        <a:rPr lang="en-US" sz="800" b="1" u="none" strike="noStrike" cap="none"/>
                      </a:br>
                      <a:r>
                        <a:rPr lang="en-US" sz="800" b="1" u="none" strike="noStrike" cap="none"/>
                        <a:t>Low GPA(Below 2.0</a:t>
                      </a:r>
                      <a:endParaRPr sz="800" b="1" i="0" u="none" strike="noStrike" cap="none">
                        <a:solidFill>
                          <a:srgbClr val="000000"/>
                        </a:solidFill>
                        <a:latin typeface="Calibri"/>
                        <a:ea typeface="Calibri"/>
                        <a:cs typeface="Calibri"/>
                        <a:sym typeface="Calibri"/>
                      </a:endParaRPr>
                    </a:p>
                  </a:txBody>
                  <a:tcPr marL="4200" marR="4200" marT="4200" marB="0" anchor="ctr">
                    <a:solidFill>
                      <a:srgbClr val="D8E2F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자비</a:t>
                      </a:r>
                      <a:br>
                        <a:rPr lang="en-US" sz="800" b="1" u="none" strike="noStrike" cap="none"/>
                      </a:br>
                      <a:r>
                        <a:rPr lang="en-US" sz="800" b="1" u="none" strike="noStrike" cap="none"/>
                        <a:t>self-pay</a:t>
                      </a:r>
                      <a:endParaRPr sz="800" b="1" i="0" u="none" strike="noStrike" cap="none">
                        <a:solidFill>
                          <a:srgbClr val="000000"/>
                        </a:solidFill>
                        <a:latin typeface="Calibri"/>
                        <a:ea typeface="Calibri"/>
                        <a:cs typeface="Calibri"/>
                        <a:sym typeface="Calibri"/>
                      </a:endParaRPr>
                    </a:p>
                  </a:txBody>
                  <a:tcPr marL="4200" marR="4200" marT="4200" marB="0" anchor="ctr">
                    <a:solidFill>
                      <a:srgbClr val="D8E2F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교수연구비</a:t>
                      </a:r>
                      <a:br>
                        <a:rPr lang="en-US" sz="800" b="1" u="none" strike="noStrike" cap="none"/>
                      </a:br>
                      <a:r>
                        <a:rPr lang="en-US" sz="800" b="1" u="none" strike="noStrike" cap="none"/>
                        <a:t>Sponsored</a:t>
                      </a:r>
                      <a:endParaRPr sz="800" b="1" i="0" u="none" strike="noStrike" cap="none">
                        <a:solidFill>
                          <a:srgbClr val="000000"/>
                        </a:solidFill>
                        <a:latin typeface="Calibri"/>
                        <a:ea typeface="Calibri"/>
                        <a:cs typeface="Calibri"/>
                        <a:sym typeface="Calibri"/>
                      </a:endParaRPr>
                    </a:p>
                  </a:txBody>
                  <a:tcPr marL="4200" marR="4200" marT="4200" marB="0" anchor="ctr">
                    <a:solidFill>
                      <a:srgbClr val="D8E2F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성적 2.0(c학점) 이상</a:t>
                      </a:r>
                      <a:br>
                        <a:rPr lang="en-US" sz="800" b="1" u="none" strike="noStrike" cap="none"/>
                      </a:br>
                      <a:r>
                        <a:rPr lang="en-US" sz="800" b="1" u="none" strike="noStrike" cap="none"/>
                        <a:t>GPA(over2.0)</a:t>
                      </a:r>
                      <a:endParaRPr sz="800" b="1" i="0" u="none" strike="noStrike" cap="none">
                        <a:solidFill>
                          <a:srgbClr val="000000"/>
                        </a:solidFill>
                        <a:latin typeface="Calibri"/>
                        <a:ea typeface="Calibri"/>
                        <a:cs typeface="Calibri"/>
                        <a:sym typeface="Calibri"/>
                      </a:endParaRPr>
                    </a:p>
                  </a:txBody>
                  <a:tcPr marL="4200" marR="4200" marT="4200" marB="0" anchor="ctr">
                    <a:solidFill>
                      <a:srgbClr val="D8E2F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성적 2.0(c학점) 미만</a:t>
                      </a:r>
                      <a:br>
                        <a:rPr lang="en-US" sz="800" b="1" u="none" strike="noStrike" cap="none"/>
                      </a:br>
                      <a:r>
                        <a:rPr lang="en-US" sz="800" b="1" u="none" strike="noStrike" cap="none"/>
                        <a:t>Low GPA(Below 2.0</a:t>
                      </a:r>
                      <a:endParaRPr sz="800" b="1" i="0" u="none" strike="noStrike" cap="none">
                        <a:solidFill>
                          <a:srgbClr val="000000"/>
                        </a:solidFill>
                        <a:latin typeface="Calibri"/>
                        <a:ea typeface="Calibri"/>
                        <a:cs typeface="Calibri"/>
                        <a:sym typeface="Calibri"/>
                      </a:endParaRPr>
                    </a:p>
                  </a:txBody>
                  <a:tcPr marL="4200" marR="4200" marT="4200" marB="0" anchor="ctr">
                    <a:solidFill>
                      <a:srgbClr val="D8E2F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자비</a:t>
                      </a:r>
                      <a:br>
                        <a:rPr lang="en-US" sz="800" b="1" u="none" strike="noStrike" cap="none"/>
                      </a:br>
                      <a:r>
                        <a:rPr lang="en-US" sz="800" b="1" u="none" strike="noStrike" cap="none"/>
                        <a:t>self-pay</a:t>
                      </a:r>
                      <a:endParaRPr sz="800" b="1" i="0" u="none" strike="noStrike" cap="none">
                        <a:solidFill>
                          <a:srgbClr val="000000"/>
                        </a:solidFill>
                        <a:latin typeface="Calibri"/>
                        <a:ea typeface="Calibri"/>
                        <a:cs typeface="Calibri"/>
                        <a:sym typeface="Calibri"/>
                      </a:endParaRPr>
                    </a:p>
                  </a:txBody>
                  <a:tcPr marL="4200" marR="4200" marT="4200" marB="0" anchor="ctr">
                    <a:solidFill>
                      <a:srgbClr val="D8E2F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교수연구비</a:t>
                      </a:r>
                      <a:br>
                        <a:rPr lang="en-US" sz="800" b="1" u="none" strike="noStrike" cap="none"/>
                      </a:br>
                      <a:r>
                        <a:rPr lang="en-US" sz="800" b="1" u="none" strike="noStrike" cap="none"/>
                        <a:t>Sponsored</a:t>
                      </a:r>
                      <a:endParaRPr sz="800" b="1" i="0" u="none" strike="noStrike" cap="none">
                        <a:solidFill>
                          <a:srgbClr val="000000"/>
                        </a:solidFill>
                        <a:latin typeface="Calibri"/>
                        <a:ea typeface="Calibri"/>
                        <a:cs typeface="Calibri"/>
                        <a:sym typeface="Calibri"/>
                      </a:endParaRPr>
                    </a:p>
                  </a:txBody>
                  <a:tcPr marL="4200" marR="4200" marT="4200" marB="0" anchor="ctr">
                    <a:solidFill>
                      <a:srgbClr val="D8E2F3"/>
                    </a:solidFill>
                  </a:tcPr>
                </a:tc>
                <a:extLst>
                  <a:ext uri="{0D108BD9-81ED-4DB2-BD59-A6C34878D82A}">
                    <a16:rowId xmlns:a16="http://schemas.microsoft.com/office/drawing/2014/main" val="10003"/>
                  </a:ext>
                </a:extLst>
              </a:tr>
              <a:tr h="177050">
                <a:tc rowSpan="13">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학생</a:t>
                      </a:r>
                      <a:br>
                        <a:rPr lang="en-US" sz="800" b="1" u="none" strike="noStrike" cap="none"/>
                      </a:br>
                      <a:r>
                        <a:rPr lang="en-US" sz="800" b="1" u="none" strike="noStrike" cap="none"/>
                        <a:t>준비</a:t>
                      </a:r>
                      <a:br>
                        <a:rPr lang="en-US" sz="800" b="1" u="none" strike="noStrike" cap="none"/>
                      </a:br>
                      <a:r>
                        <a:rPr lang="en-US" sz="800" b="1" u="none" strike="noStrike" cap="none"/>
                        <a:t>서류</a:t>
                      </a:r>
                      <a:br>
                        <a:rPr lang="en-US" sz="800" b="1" u="none" strike="noStrike" cap="none"/>
                      </a:br>
                      <a:br>
                        <a:rPr lang="en-US" sz="800" b="1" u="none" strike="noStrike" cap="none"/>
                      </a:br>
                      <a:r>
                        <a:rPr lang="en-US" sz="800" b="1" u="none" strike="noStrike" cap="none"/>
                        <a:t>Required </a:t>
                      </a:r>
                      <a:br>
                        <a:rPr lang="en-US" sz="800" b="1" u="none" strike="noStrike" cap="none"/>
                      </a:br>
                      <a:r>
                        <a:rPr lang="en-US" sz="800" b="1" u="none" strike="noStrike" cap="none"/>
                        <a:t>Document</a:t>
                      </a:r>
                      <a:br>
                        <a:rPr lang="en-US" sz="800" b="1" u="none" strike="noStrike" cap="none"/>
                      </a:br>
                      <a:r>
                        <a:rPr lang="en-US" sz="800" b="1" u="none" strike="noStrike" cap="none"/>
                        <a:t>by</a:t>
                      </a:r>
                      <a:br>
                        <a:rPr lang="en-US" sz="800" b="1" u="none" strike="noStrike" cap="none"/>
                      </a:br>
                      <a:r>
                        <a:rPr lang="en-US" sz="800" b="1" u="none" strike="noStrike" cap="none"/>
                        <a:t>Student</a:t>
                      </a:r>
                      <a:endParaRPr sz="800" b="1" i="0" u="none" strike="noStrike" cap="none">
                        <a:solidFill>
                          <a:srgbClr val="000000"/>
                        </a:solidFill>
                        <a:latin typeface="Calibri"/>
                        <a:ea typeface="Calibri"/>
                        <a:cs typeface="Calibri"/>
                        <a:sym typeface="Calibri"/>
                      </a:endParaRPr>
                    </a:p>
                  </a:txBody>
                  <a:tcPr marL="4200" marR="4200" marT="4200" marB="0" anchor="ctr">
                    <a:solidFill>
                      <a:srgbClr val="B3C6E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통합신청서</a:t>
                      </a:r>
                      <a:br>
                        <a:rPr lang="en-US" sz="800" u="none" strike="noStrike" cap="none"/>
                      </a:br>
                      <a:r>
                        <a:rPr lang="en-US" sz="800" u="none" strike="noStrike" cap="none"/>
                        <a:t>Application Form</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통합신청서</a:t>
                      </a:r>
                      <a:br>
                        <a:rPr lang="en-US" sz="800" u="none" strike="noStrike" cap="none"/>
                      </a:br>
                      <a:r>
                        <a:rPr lang="en-US" sz="800" u="none" strike="noStrike" cap="none"/>
                        <a:t>Application Form</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통합신청서</a:t>
                      </a:r>
                      <a:br>
                        <a:rPr lang="en-US" sz="800" u="none" strike="noStrike" cap="none"/>
                      </a:br>
                      <a:r>
                        <a:rPr lang="en-US" sz="800" u="none" strike="noStrike" cap="none"/>
                        <a:t>Application Form</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통합신청서</a:t>
                      </a:r>
                      <a:br>
                        <a:rPr lang="en-US" sz="800" u="none" strike="noStrike" cap="none"/>
                      </a:br>
                      <a:r>
                        <a:rPr lang="en-US" sz="800" u="none" strike="noStrike" cap="none"/>
                        <a:t>Application Form</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통합신청서</a:t>
                      </a:r>
                      <a:br>
                        <a:rPr lang="en-US" sz="800" u="none" strike="noStrike" cap="none"/>
                      </a:br>
                      <a:r>
                        <a:rPr lang="en-US" sz="800" u="none" strike="noStrike" cap="none"/>
                        <a:t>Application Form</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extLst>
                  <a:ext uri="{0D108BD9-81ED-4DB2-BD59-A6C34878D82A}">
                    <a16:rowId xmlns:a16="http://schemas.microsoft.com/office/drawing/2014/main" val="10004"/>
                  </a:ext>
                </a:extLst>
              </a:tr>
              <a:tr h="90025">
                <a:tc vMerge="1">
                  <a:txBody>
                    <a:bodyPr/>
                    <a:lstStyle/>
                    <a:p>
                      <a:endParaRPr lang="en-US"/>
                    </a:p>
                  </a:txBody>
                  <a:tcPr/>
                </a:tc>
                <a:tc gridSpan="12">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외국인등록증원본 (Alien Registration Card)</a:t>
                      </a:r>
                      <a:endParaRPr sz="1400" u="none" strike="noStrike" cap="none"/>
                    </a:p>
                  </a:txBody>
                  <a:tcPr marL="4200" marR="4200" marT="420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90025">
                <a:tc vMerge="1">
                  <a:txBody>
                    <a:bodyPr/>
                    <a:lstStyle/>
                    <a:p>
                      <a:endParaRPr lang="en-US"/>
                    </a:p>
                  </a:txBody>
                  <a:tcPr/>
                </a:tc>
                <a:tc gridSpan="12">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여권사본 (Copy of passport)</a:t>
                      </a:r>
                      <a:endParaRPr sz="1400" u="none" strike="noStrike" cap="none"/>
                    </a:p>
                  </a:txBody>
                  <a:tcPr marL="4200" marR="4200" marT="420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90025">
                <a:tc vMerge="1">
                  <a:txBody>
                    <a:bodyPr/>
                    <a:lstStyle/>
                    <a:p>
                      <a:endParaRPr lang="en-US"/>
                    </a:p>
                  </a:txBody>
                  <a:tcPr/>
                </a:tc>
                <a:tc gridSpan="12">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체류지입증서류 (Proof of Residency)</a:t>
                      </a:r>
                      <a:endParaRPr sz="1400" u="none" strike="noStrike" cap="none"/>
                    </a:p>
                  </a:txBody>
                  <a:tcPr marL="4200" marR="4200" marT="420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0025">
                <a:tc vMerge="1">
                  <a:txBody>
                    <a:bodyPr/>
                    <a:lstStyle/>
                    <a:p>
                      <a:endParaRPr lang="en-US"/>
                    </a:p>
                  </a:txBody>
                  <a:tcPr/>
                </a:tc>
                <a:tc gridSpan="12">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성적증명서 (Transcript)</a:t>
                      </a:r>
                      <a:endParaRPr sz="1400" u="none" strike="noStrike" cap="none"/>
                    </a:p>
                  </a:txBody>
                  <a:tcPr marL="4200" marR="4200" marT="420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6410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등록금납입확인서</a:t>
                      </a:r>
                      <a:br>
                        <a:rPr lang="en-US" sz="800" u="none" strike="noStrike" cap="none"/>
                      </a:br>
                      <a:r>
                        <a:rPr lang="en-US" sz="800" u="none" strike="noStrike" cap="none"/>
                        <a:t>Receipt of Tuition Payment</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등록금납입확인서</a:t>
                      </a:r>
                      <a:br>
                        <a:rPr lang="en-US" sz="800" u="none" strike="noStrike" cap="none"/>
                      </a:br>
                      <a:r>
                        <a:rPr lang="en-US" sz="800" u="none" strike="noStrike" cap="none"/>
                        <a:t>Receipt of Tuition Payment</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등록금납입확인서</a:t>
                      </a:r>
                      <a:br>
                        <a:rPr lang="en-US" sz="800" u="none" strike="noStrike" cap="none"/>
                      </a:br>
                      <a:r>
                        <a:rPr lang="en-US" sz="800" u="none" strike="noStrike" cap="none"/>
                        <a:t>Receipt of Tuition Payment</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등록금납입확인서</a:t>
                      </a:r>
                      <a:br>
                        <a:rPr lang="en-US" sz="800" u="none" strike="noStrike" cap="none"/>
                      </a:br>
                      <a:r>
                        <a:rPr lang="en-US" sz="800" u="none" strike="noStrike" cap="none"/>
                        <a:t>Receipt of Tuition Payment</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등록금납입확인서</a:t>
                      </a:r>
                      <a:br>
                        <a:rPr lang="en-US" sz="800" u="none" strike="noStrike" cap="none"/>
                      </a:br>
                      <a:r>
                        <a:rPr lang="en-US" sz="800" u="none" strike="noStrike" cap="none"/>
                        <a:t>Receipt of Tuition Payment</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등록금납입확인서</a:t>
                      </a:r>
                      <a:br>
                        <a:rPr lang="en-US" sz="800" u="none" strike="noStrike" cap="none"/>
                      </a:br>
                      <a:r>
                        <a:rPr lang="en-US" sz="800" u="none" strike="noStrike" cap="none"/>
                        <a:t>Receipt of Tuition Payment</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등록금납입확인서</a:t>
                      </a:r>
                      <a:br>
                        <a:rPr lang="en-US" sz="800" u="none" strike="noStrike" cap="none"/>
                      </a:br>
                      <a:r>
                        <a:rPr lang="en-US" sz="800" u="none" strike="noStrike" cap="none"/>
                        <a:t>Receipt of Tuition Payment</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extLst>
                  <a:ext uri="{0D108BD9-81ED-4DB2-BD59-A6C34878D82A}">
                    <a16:rowId xmlns:a16="http://schemas.microsoft.com/office/drawing/2014/main" val="10009"/>
                  </a:ext>
                </a:extLst>
              </a:tr>
              <a:tr h="177050">
                <a:tc vMerge="1">
                  <a:txBody>
                    <a:bodyPr/>
                    <a:lstStyle/>
                    <a:p>
                      <a:endParaRPr lang="en-US"/>
                    </a:p>
                  </a:txBody>
                  <a:tcPr/>
                </a:tc>
                <a:tc gridSpan="12">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재학증명서 </a:t>
                      </a:r>
                      <a:br>
                        <a:rPr lang="en-US" sz="800" u="none" strike="noStrike" cap="none"/>
                      </a:br>
                      <a:r>
                        <a:rPr lang="en-US" sz="800" u="none" strike="noStrike" cap="none"/>
                        <a:t>Certificate of Enrollment</a:t>
                      </a:r>
                      <a:endParaRPr sz="1400" u="none" strike="noStrike" cap="none"/>
                    </a:p>
                  </a:txBody>
                  <a:tcPr marL="4200" marR="4200" marT="420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6410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수수료 5만원</a:t>
                      </a:r>
                      <a:br>
                        <a:rPr lang="en-US" sz="800" u="none" strike="noStrike" cap="none"/>
                      </a:br>
                      <a:r>
                        <a:rPr lang="en-US" sz="800" u="none" strike="noStrike" cap="none"/>
                        <a:t> Fee 50,000 won</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수입인지 6만원</a:t>
                      </a:r>
                      <a:br>
                        <a:rPr lang="en-US" sz="800" u="none" strike="noStrike" cap="none"/>
                      </a:br>
                      <a:r>
                        <a:rPr lang="en-US" sz="800" u="none" strike="noStrike" cap="none"/>
                        <a:t>Revenue Stamp 60,000 won</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수입인지 6만원</a:t>
                      </a:r>
                      <a:br>
                        <a:rPr lang="en-US" sz="800" u="none" strike="noStrike" cap="none"/>
                      </a:br>
                      <a:r>
                        <a:rPr lang="en-US" sz="800" u="none" strike="noStrike" cap="none"/>
                        <a:t>Revenue Stamp </a:t>
                      </a:r>
                      <a:endParaRPr sz="800" u="none" strike="noStrike" cap="none"/>
                    </a:p>
                    <a:p>
                      <a:pPr marL="0" marR="0" lvl="0" indent="0" algn="ctr" rtl="0">
                        <a:lnSpc>
                          <a:spcPct val="100000"/>
                        </a:lnSpc>
                        <a:spcBef>
                          <a:spcPts val="0"/>
                        </a:spcBef>
                        <a:spcAft>
                          <a:spcPts val="0"/>
                        </a:spcAft>
                        <a:buClr>
                          <a:srgbClr val="000000"/>
                        </a:buClr>
                        <a:buSzPts val="800"/>
                        <a:buFont typeface="Arial"/>
                        <a:buNone/>
                      </a:pPr>
                      <a:r>
                        <a:rPr lang="en-US" sz="800" u="none" strike="noStrike" cap="none"/>
                        <a:t>60,000 won</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수입인지 6만원</a:t>
                      </a:r>
                      <a:br>
                        <a:rPr lang="en-US" sz="800" u="none" strike="noStrike" cap="none"/>
                      </a:br>
                      <a:r>
                        <a:rPr lang="en-US" sz="800" u="none" strike="noStrike" cap="none"/>
                        <a:t>Revenue Stamp </a:t>
                      </a:r>
                      <a:endParaRPr sz="800" u="none" strike="noStrike" cap="none"/>
                    </a:p>
                    <a:p>
                      <a:pPr marL="0" marR="0" lvl="0" indent="0" algn="ctr" rtl="0">
                        <a:lnSpc>
                          <a:spcPct val="100000"/>
                        </a:lnSpc>
                        <a:spcBef>
                          <a:spcPts val="0"/>
                        </a:spcBef>
                        <a:spcAft>
                          <a:spcPts val="0"/>
                        </a:spcAft>
                        <a:buClr>
                          <a:srgbClr val="000000"/>
                        </a:buClr>
                        <a:buSzPts val="800"/>
                        <a:buFont typeface="Arial"/>
                        <a:buNone/>
                      </a:pPr>
                      <a:r>
                        <a:rPr lang="en-US" sz="800" u="none" strike="noStrike" cap="none"/>
                        <a:t>60,000 won</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수수료 5만원</a:t>
                      </a:r>
                      <a:br>
                        <a:rPr lang="en-US" sz="800" u="none" strike="noStrike" cap="none"/>
                      </a:br>
                      <a:r>
                        <a:rPr lang="en-US" sz="800" u="none" strike="noStrike" cap="none"/>
                        <a:t> Fee 50,000 won</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수입인지 6만원</a:t>
                      </a:r>
                      <a:br>
                        <a:rPr lang="en-US" sz="800" u="none" strike="noStrike" cap="none"/>
                      </a:br>
                      <a:r>
                        <a:rPr lang="en-US" sz="800" u="none" strike="noStrike" cap="none"/>
                        <a:t>Revenue Stamp 60,000 won</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수수료 5만원</a:t>
                      </a:r>
                      <a:br>
                        <a:rPr lang="en-US" sz="800" u="none" strike="noStrike" cap="none"/>
                      </a:br>
                      <a:r>
                        <a:rPr lang="en-US" sz="800" u="none" strike="noStrike" cap="none"/>
                        <a:t> Fee 50,000 won</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수수료 5만원</a:t>
                      </a:r>
                      <a:br>
                        <a:rPr lang="en-US" sz="800" u="none" strike="noStrike" cap="none"/>
                      </a:br>
                      <a:r>
                        <a:rPr lang="en-US" sz="800" u="none" strike="noStrike" cap="none"/>
                        <a:t> Fee 50,000 won</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수수료 5만원</a:t>
                      </a:r>
                      <a:br>
                        <a:rPr lang="en-US" sz="800" u="none" strike="noStrike" cap="none"/>
                      </a:br>
                      <a:r>
                        <a:rPr lang="en-US" sz="800" u="none" strike="noStrike" cap="none"/>
                        <a:t> Fee 50,000 won</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수입인지 6만원</a:t>
                      </a:r>
                      <a:br>
                        <a:rPr lang="en-US" sz="800" u="none" strike="noStrike" cap="none"/>
                      </a:br>
                      <a:r>
                        <a:rPr lang="en-US" sz="800" u="none" strike="noStrike" cap="none"/>
                        <a:t>Revenue Stamp </a:t>
                      </a:r>
                      <a:endParaRPr sz="800" u="none" strike="noStrike" cap="none"/>
                    </a:p>
                    <a:p>
                      <a:pPr marL="0" marR="0" lvl="0" indent="0" algn="ctr" rtl="0">
                        <a:lnSpc>
                          <a:spcPct val="100000"/>
                        </a:lnSpc>
                        <a:spcBef>
                          <a:spcPts val="0"/>
                        </a:spcBef>
                        <a:spcAft>
                          <a:spcPts val="0"/>
                        </a:spcAft>
                        <a:buClr>
                          <a:srgbClr val="000000"/>
                        </a:buClr>
                        <a:buSzPts val="800"/>
                        <a:buFont typeface="Arial"/>
                        <a:buNone/>
                      </a:pPr>
                      <a:r>
                        <a:rPr lang="en-US" sz="800" u="none" strike="noStrike" cap="none"/>
                        <a:t>60,000 won</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수입인지 5만원</a:t>
                      </a:r>
                      <a:br>
                        <a:rPr lang="en-US" sz="800" u="none" strike="noStrike" cap="none"/>
                      </a:br>
                      <a:r>
                        <a:rPr lang="en-US" sz="800" u="none" strike="noStrike" cap="none"/>
                        <a:t>Revenue Stamp </a:t>
                      </a:r>
                      <a:endParaRPr sz="800" u="none" strike="noStrike" cap="none"/>
                    </a:p>
                    <a:p>
                      <a:pPr marL="0" marR="0" lvl="0" indent="0" algn="ctr" rtl="0">
                        <a:lnSpc>
                          <a:spcPct val="100000"/>
                        </a:lnSpc>
                        <a:spcBef>
                          <a:spcPts val="0"/>
                        </a:spcBef>
                        <a:spcAft>
                          <a:spcPts val="0"/>
                        </a:spcAft>
                        <a:buClr>
                          <a:srgbClr val="000000"/>
                        </a:buClr>
                        <a:buSzPts val="800"/>
                        <a:buFont typeface="Arial"/>
                        <a:buNone/>
                      </a:pPr>
                      <a:r>
                        <a:rPr lang="en-US" sz="800" u="none" strike="noStrike" cap="none"/>
                        <a:t>50,000 won</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수수료 5만원</a:t>
                      </a:r>
                      <a:br>
                        <a:rPr lang="en-US" sz="800" u="none" strike="noStrike" cap="none"/>
                      </a:br>
                      <a:r>
                        <a:rPr lang="en-US" sz="800" u="none" strike="noStrike" cap="none"/>
                        <a:t> Fee 50,000 won</a:t>
                      </a:r>
                      <a:endParaRPr sz="800" b="0" i="0" u="none" strike="noStrike" cap="none">
                        <a:solidFill>
                          <a:srgbClr val="000000"/>
                        </a:solidFill>
                        <a:latin typeface="Calibri"/>
                        <a:ea typeface="Calibri"/>
                        <a:cs typeface="Calibri"/>
                        <a:sym typeface="Calibri"/>
                      </a:endParaRPr>
                    </a:p>
                  </a:txBody>
                  <a:tcPr marL="4200" marR="4200" marT="4200" marB="0" anchor="ctr"/>
                </a:tc>
                <a:extLst>
                  <a:ext uri="{0D108BD9-81ED-4DB2-BD59-A6C34878D82A}">
                    <a16:rowId xmlns:a16="http://schemas.microsoft.com/office/drawing/2014/main" val="10011"/>
                  </a:ext>
                </a:extLst>
              </a:tr>
              <a:tr h="9603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국내은행/본인*</a:t>
                      </a:r>
                      <a:br>
                        <a:rPr lang="en-US" sz="800" u="none" strike="noStrike" cap="none"/>
                      </a:br>
                      <a:r>
                        <a:rPr lang="en-US" sz="800" u="none" strike="noStrike" cap="none"/>
                        <a:t>예금잔고증명서</a:t>
                      </a:r>
                      <a:br>
                        <a:rPr lang="en-US" sz="800" u="none" strike="noStrike" cap="none"/>
                      </a:br>
                      <a:r>
                        <a:rPr lang="en-US" sz="800" u="none" strike="noStrike" cap="none"/>
                        <a:t>1,100만원</a:t>
                      </a:r>
                      <a:br>
                        <a:rPr lang="en-US" sz="800" u="none" strike="noStrike" cap="none"/>
                      </a:br>
                      <a:r>
                        <a:rPr lang="en-US" sz="800" u="none" strike="noStrike" cap="none"/>
                        <a:t>(1/2완화, 9,000 USD)</a:t>
                      </a:r>
                      <a:br>
                        <a:rPr lang="en-US" sz="800" u="none" strike="noStrike" cap="none"/>
                      </a:br>
                      <a:r>
                        <a:rPr lang="en-US" sz="800" u="none" strike="noStrike" cap="none"/>
                        <a:t>Certificate of balance deposit of more than 11,000,000 won</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국내은행/본인*</a:t>
                      </a:r>
                      <a:br>
                        <a:rPr lang="en-US" sz="800" u="none" strike="noStrike" cap="none"/>
                      </a:br>
                      <a:r>
                        <a:rPr lang="en-US" sz="800" u="none" strike="noStrike" cap="none"/>
                        <a:t>예금잔고증명서</a:t>
                      </a:r>
                      <a:br>
                        <a:rPr lang="en-US" sz="800" u="none" strike="noStrike" cap="none"/>
                      </a:br>
                      <a:r>
                        <a:rPr lang="en-US" sz="800" u="none" strike="noStrike" cap="none"/>
                        <a:t>1,100만원</a:t>
                      </a:r>
                      <a:br>
                        <a:rPr lang="en-US" sz="800" u="none" strike="noStrike" cap="none"/>
                      </a:br>
                      <a:r>
                        <a:rPr lang="en-US" sz="800" u="none" strike="noStrike" cap="none"/>
                        <a:t>(1/2완화, 9,000 USD)</a:t>
                      </a:r>
                      <a:br>
                        <a:rPr lang="en-US" sz="800" u="none" strike="noStrike" cap="none"/>
                      </a:br>
                      <a:r>
                        <a:rPr lang="en-US" sz="800" u="none" strike="noStrike" cap="none"/>
                        <a:t>Certificate of balance deposit of more than 11,000,000 won</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국내은행/본인*</a:t>
                      </a:r>
                      <a:br>
                        <a:rPr lang="en-US" sz="800" u="none" strike="noStrike" cap="none"/>
                      </a:br>
                      <a:r>
                        <a:rPr lang="en-US" sz="800" u="none" strike="noStrike" cap="none"/>
                        <a:t>예금잔고증명서</a:t>
                      </a:r>
                      <a:br>
                        <a:rPr lang="en-US" sz="800" u="none" strike="noStrike" cap="none"/>
                      </a:br>
                      <a:r>
                        <a:rPr lang="en-US" sz="800" u="none" strike="noStrike" cap="none"/>
                        <a:t>1,100만원</a:t>
                      </a:r>
                      <a:br>
                        <a:rPr lang="en-US" sz="800" u="none" strike="noStrike" cap="none"/>
                      </a:br>
                      <a:r>
                        <a:rPr lang="en-US" sz="800" u="none" strike="noStrike" cap="none"/>
                        <a:t>(1/2완화, 9,000 USD)</a:t>
                      </a:r>
                      <a:br>
                        <a:rPr lang="en-US" sz="800" u="none" strike="noStrike" cap="none"/>
                      </a:br>
                      <a:r>
                        <a:rPr lang="en-US" sz="800" u="none" strike="noStrike" cap="none"/>
                        <a:t>Certificate of balance deposit of more than 11,000,000 won</a:t>
                      </a:r>
                      <a:endParaRPr sz="800" b="0" i="0" u="none" strike="noStrike" cap="none">
                        <a:solidFill>
                          <a:srgbClr val="000000"/>
                        </a:solidFill>
                        <a:latin typeface="Calibri"/>
                        <a:ea typeface="Calibri"/>
                        <a:cs typeface="Calibri"/>
                        <a:sym typeface="Calibri"/>
                      </a:endParaRPr>
                    </a:p>
                  </a:txBody>
                  <a:tcPr marL="4200" marR="4200" marT="4200" marB="0" anchor="ctr"/>
                </a:tc>
                <a:tc rowSpan="5">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국내은행/본인*</a:t>
                      </a:r>
                      <a:br>
                        <a:rPr lang="en-US" sz="800" u="none" strike="noStrike" cap="none"/>
                      </a:br>
                      <a:r>
                        <a:rPr lang="en-US" sz="800" u="none" strike="noStrike" cap="none"/>
                        <a:t>예금잔고증명서</a:t>
                      </a:r>
                      <a:br>
                        <a:rPr lang="en-US" sz="800" u="none" strike="noStrike" cap="none"/>
                      </a:br>
                      <a:r>
                        <a:rPr lang="en-US" sz="800" u="none" strike="noStrike" cap="none"/>
                        <a:t>1,100만원</a:t>
                      </a:r>
                      <a:br>
                        <a:rPr lang="en-US" sz="800" u="none" strike="noStrike" cap="none"/>
                      </a:br>
                      <a:r>
                        <a:rPr lang="en-US" sz="800" u="none" strike="noStrike" cap="none"/>
                        <a:t>(1/2완화, 9,000USD)</a:t>
                      </a:r>
                      <a:br>
                        <a:rPr lang="en-US" sz="800" u="none" strike="noStrike" cap="none"/>
                      </a:br>
                      <a:r>
                        <a:rPr lang="en-US" sz="800" u="none" strike="noStrike" cap="none"/>
                        <a:t>Certificate of balance deposit of more than 11,000,000 won</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국내은행/본인*</a:t>
                      </a:r>
                      <a:br>
                        <a:rPr lang="en-US" sz="800" u="none" strike="noStrike" cap="none"/>
                      </a:br>
                      <a:r>
                        <a:rPr lang="en-US" sz="800" u="none" strike="noStrike" cap="none"/>
                        <a:t>예금잔고증명서</a:t>
                      </a:r>
                      <a:br>
                        <a:rPr lang="en-US" sz="800" u="none" strike="noStrike" cap="none"/>
                      </a:br>
                      <a:r>
                        <a:rPr lang="en-US" sz="800" u="none" strike="noStrike" cap="none"/>
                        <a:t>1,100만원</a:t>
                      </a:r>
                      <a:br>
                        <a:rPr lang="en-US" sz="800" u="none" strike="noStrike" cap="none"/>
                      </a:br>
                      <a:r>
                        <a:rPr lang="en-US" sz="800" u="none" strike="noStrike" cap="none"/>
                        <a:t>(1/2완화, 9,000USD)</a:t>
                      </a:r>
                      <a:br>
                        <a:rPr lang="en-US" sz="800" u="none" strike="noStrike" cap="none"/>
                      </a:br>
                      <a:r>
                        <a:rPr lang="en-US" sz="800" u="none" strike="noStrike" cap="none"/>
                        <a:t>Certificate of balance deposit of more than 11,000,000 won</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tc rowSpan="5">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국내은행/본인*</a:t>
                      </a:r>
                      <a:br>
                        <a:rPr lang="en-US" sz="800" u="none" strike="noStrike" cap="none"/>
                      </a:br>
                      <a:r>
                        <a:rPr lang="en-US" sz="800" u="none" strike="noStrike" cap="none"/>
                        <a:t>예금잔고증명서</a:t>
                      </a:r>
                      <a:br>
                        <a:rPr lang="en-US" sz="800" u="none" strike="noStrike" cap="none"/>
                      </a:br>
                      <a:r>
                        <a:rPr lang="en-US" sz="800" u="none" strike="noStrike" cap="none"/>
                        <a:t>1,100만원</a:t>
                      </a:r>
                      <a:br>
                        <a:rPr lang="en-US" sz="800" u="none" strike="noStrike" cap="none"/>
                      </a:br>
                      <a:r>
                        <a:rPr lang="en-US" sz="800" u="none" strike="noStrike" cap="none"/>
                        <a:t>(1/2완화, 9,000USD)</a:t>
                      </a:r>
                      <a:br>
                        <a:rPr lang="en-US" sz="800" u="none" strike="noStrike" cap="none"/>
                      </a:br>
                      <a:r>
                        <a:rPr lang="en-US" sz="800" u="none" strike="noStrike" cap="none"/>
                        <a:t>Certificate of balance deposit of more than 11,000,000 won</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국내은행/본인*</a:t>
                      </a:r>
                      <a:br>
                        <a:rPr lang="en-US" sz="800" u="none" strike="noStrike" cap="none"/>
                      </a:br>
                      <a:r>
                        <a:rPr lang="en-US" sz="800" u="none" strike="noStrike" cap="none"/>
                        <a:t>예금잔고증명서</a:t>
                      </a:r>
                      <a:br>
                        <a:rPr lang="en-US" sz="800" u="none" strike="noStrike" cap="none"/>
                      </a:br>
                      <a:r>
                        <a:rPr lang="en-US" sz="800" u="none" strike="noStrike" cap="none"/>
                        <a:t>1,100만원</a:t>
                      </a:r>
                      <a:br>
                        <a:rPr lang="en-US" sz="800" u="none" strike="noStrike" cap="none"/>
                      </a:br>
                      <a:r>
                        <a:rPr lang="en-US" sz="800" u="none" strike="noStrike" cap="none"/>
                        <a:t>(1/2완화, 9,000USD)</a:t>
                      </a:r>
                      <a:br>
                        <a:rPr lang="en-US" sz="800" u="none" strike="noStrike" cap="none"/>
                      </a:br>
                      <a:r>
                        <a:rPr lang="en-US" sz="800" u="none" strike="noStrike" cap="none"/>
                        <a:t>Certificate of balance deposit of more than 11,000,000 won</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extLst>
                  <a:ext uri="{0D108BD9-81ED-4DB2-BD59-A6C34878D82A}">
                    <a16:rowId xmlns:a16="http://schemas.microsoft.com/office/drawing/2014/main" val="10012"/>
                  </a:ext>
                </a:extLst>
              </a:tr>
              <a:tr h="6992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사유서</a:t>
                      </a:r>
                      <a:br>
                        <a:rPr lang="en-US" sz="800" u="none" strike="noStrike" cap="none"/>
                      </a:br>
                      <a:r>
                        <a:rPr lang="en-US" sz="800" u="none" strike="noStrike" cap="none"/>
                        <a:t>Statement of Reason</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사유서</a:t>
                      </a:r>
                      <a:br>
                        <a:rPr lang="en-US" sz="800" u="none" strike="noStrike" cap="none"/>
                      </a:br>
                      <a:r>
                        <a:rPr lang="en-US" sz="800" u="none" strike="noStrike" cap="none"/>
                        <a:t>Statement of Reason</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사유서</a:t>
                      </a:r>
                      <a:br>
                        <a:rPr lang="en-US" sz="800" u="none" strike="noStrike" cap="none"/>
                      </a:br>
                      <a:r>
                        <a:rPr lang="en-US" sz="800" u="none" strike="noStrike" cap="none"/>
                        <a:t>Statement of Reason</a:t>
                      </a:r>
                      <a:endParaRPr sz="800" b="0" i="0" u="none" strike="noStrike" cap="none">
                        <a:solidFill>
                          <a:srgbClr val="000000"/>
                        </a:solidFill>
                        <a:latin typeface="Calibri"/>
                        <a:ea typeface="Calibri"/>
                        <a:cs typeface="Calibri"/>
                        <a:sym typeface="Calibri"/>
                      </a:endParaRPr>
                    </a:p>
                  </a:txBody>
                  <a:tcPr marL="4200" marR="4200" marT="4200" marB="0" anchor="ct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사유서</a:t>
                      </a:r>
                      <a:br>
                        <a:rPr lang="en-US" sz="800" u="none" strike="noStrike" cap="none"/>
                      </a:br>
                      <a:r>
                        <a:rPr lang="en-US" sz="800" u="none" strike="noStrike" cap="none"/>
                        <a:t>Statement of Reason</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논문지도교수/유학담당자 확인서</a:t>
                      </a:r>
                      <a:br>
                        <a:rPr lang="en-US" sz="800" u="none" strike="noStrike" cap="none"/>
                      </a:br>
                      <a:r>
                        <a:rPr lang="en-US" sz="800" u="none" strike="noStrike" cap="none"/>
                        <a:t>Confirmation Form for Faculty Advisor on a Student's Thesis Schedule</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논문지도교수/유학담당자 확인서</a:t>
                      </a:r>
                      <a:br>
                        <a:rPr lang="en-US" sz="800" u="none" strike="noStrike" cap="none"/>
                      </a:br>
                      <a:r>
                        <a:rPr lang="en-US" sz="800" u="none" strike="noStrike" cap="none"/>
                        <a:t>Confirmation Form for Faculty Advisor on a Student's Thesis Schedule</a:t>
                      </a:r>
                      <a:endParaRPr sz="800" b="0" i="0" u="none" strike="noStrike" cap="none">
                        <a:solidFill>
                          <a:srgbClr val="000000"/>
                        </a:solidFill>
                        <a:latin typeface="Calibri"/>
                        <a:ea typeface="Calibri"/>
                        <a:cs typeface="Calibri"/>
                        <a:sym typeface="Calibri"/>
                      </a:endParaRPr>
                    </a:p>
                  </a:txBody>
                  <a:tcPr marL="4200" marR="4200" marT="4200" marB="0" anchor="ct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사유서</a:t>
                      </a:r>
                      <a:br>
                        <a:rPr lang="en-US" sz="800" u="none" strike="noStrike" cap="none"/>
                      </a:br>
                      <a:r>
                        <a:rPr lang="en-US" sz="800" u="none" strike="noStrike" cap="none"/>
                        <a:t>Statement of Reason</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논문지도교수/유학담당자 확인서</a:t>
                      </a:r>
                      <a:br>
                        <a:rPr lang="en-US" sz="800" u="none" strike="noStrike" cap="none"/>
                      </a:br>
                      <a:r>
                        <a:rPr lang="en-US" sz="800" u="none" strike="noStrike" cap="none"/>
                        <a:t>Confirmation Form for Faculty Advisor on a Student's Thesis Schedule</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논문지도교수/유학담당자 확인서</a:t>
                      </a:r>
                      <a:br>
                        <a:rPr lang="en-US" sz="800" u="none" strike="noStrike" cap="none"/>
                      </a:br>
                      <a:r>
                        <a:rPr lang="en-US" sz="800" u="none" strike="noStrike" cap="none"/>
                        <a:t>Confirmation Form for Faculty Advisor on a Student's Thesis Schedule</a:t>
                      </a:r>
                      <a:endParaRPr sz="800" b="0" i="0" u="none" strike="noStrike" cap="none">
                        <a:solidFill>
                          <a:srgbClr val="000000"/>
                        </a:solidFill>
                        <a:latin typeface="Calibri"/>
                        <a:ea typeface="Calibri"/>
                        <a:cs typeface="Calibri"/>
                        <a:sym typeface="Calibri"/>
                      </a:endParaRPr>
                    </a:p>
                  </a:txBody>
                  <a:tcPr marL="4200" marR="4200" marT="4200" marB="0" anchor="ctr"/>
                </a:tc>
                <a:extLst>
                  <a:ext uri="{0D108BD9-81ED-4DB2-BD59-A6C34878D82A}">
                    <a16:rowId xmlns:a16="http://schemas.microsoft.com/office/drawing/2014/main" val="10013"/>
                  </a:ext>
                </a:extLst>
              </a:tr>
              <a:tr h="4381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tc rowSpan="2">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학과장확인서</a:t>
                      </a:r>
                      <a:br>
                        <a:rPr lang="en-US" sz="800" u="none" strike="noStrike" cap="none"/>
                      </a:br>
                      <a:r>
                        <a:rPr lang="en-US" sz="800" u="none" strike="noStrike" cap="none"/>
                        <a:t>Letter from the dean(head) of the department</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지도교수/유학담당자 확인서</a:t>
                      </a:r>
                      <a:br>
                        <a:rPr lang="en-US" sz="800" u="none" strike="noStrike" cap="none"/>
                      </a:br>
                      <a:r>
                        <a:rPr lang="en-US" sz="800" u="none" strike="noStrike" cap="none"/>
                        <a:t>Letter from the dean(head) of the department</a:t>
                      </a:r>
                      <a:endParaRPr sz="800" b="0" i="0" u="none" strike="noStrike" cap="none">
                        <a:solidFill>
                          <a:srgbClr val="000000"/>
                        </a:solidFill>
                        <a:latin typeface="Calibri"/>
                        <a:ea typeface="Calibri"/>
                        <a:cs typeface="Calibri"/>
                        <a:sym typeface="Calibri"/>
                      </a:endParaRPr>
                    </a:p>
                  </a:txBody>
                  <a:tcPr marL="4200" marR="4200" marT="4200" marB="0" anchor="ct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tc rowSpan="3">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교수재직증명서</a:t>
                      </a:r>
                      <a:br>
                        <a:rPr lang="en-US" sz="800" u="none" strike="noStrike" cap="none"/>
                      </a:br>
                      <a:r>
                        <a:rPr lang="en-US" sz="800" u="none" strike="noStrike" cap="none"/>
                        <a:t>Proof of employment of professor</a:t>
                      </a:r>
                      <a:endParaRPr sz="800" b="0" i="0" u="none" strike="noStrike" cap="none">
                        <a:solidFill>
                          <a:srgbClr val="000000"/>
                        </a:solidFill>
                        <a:latin typeface="Calibri"/>
                        <a:ea typeface="Calibri"/>
                        <a:cs typeface="Calibri"/>
                        <a:sym typeface="Calibri"/>
                      </a:endParaRPr>
                    </a:p>
                  </a:txBody>
                  <a:tcPr marL="4200" marR="4200" marT="4200" marB="0" anchor="ct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tc rowSpan="3">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교수재직증명서</a:t>
                      </a:r>
                      <a:br>
                        <a:rPr lang="en-US" sz="800" u="none" strike="noStrike" cap="none"/>
                      </a:br>
                      <a:r>
                        <a:rPr lang="en-US" sz="800" u="none" strike="noStrike" cap="none"/>
                        <a:t>Proof of employment of professor</a:t>
                      </a:r>
                      <a:endParaRPr sz="800" b="0" i="0" u="none" strike="noStrike" cap="none">
                        <a:solidFill>
                          <a:srgbClr val="000000"/>
                        </a:solidFill>
                        <a:latin typeface="Calibri"/>
                        <a:ea typeface="Calibri"/>
                        <a:cs typeface="Calibri"/>
                        <a:sym typeface="Calibri"/>
                      </a:endParaRPr>
                    </a:p>
                  </a:txBody>
                  <a:tcPr marL="4200" marR="4200" marT="4200" marB="0" anchor="ctr"/>
                </a:tc>
                <a:extLst>
                  <a:ext uri="{0D108BD9-81ED-4DB2-BD59-A6C34878D82A}">
                    <a16:rowId xmlns:a16="http://schemas.microsoft.com/office/drawing/2014/main" val="10014"/>
                  </a:ext>
                </a:extLst>
              </a:tr>
              <a:tr h="3511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다음학기 수강신청내역</a:t>
                      </a:r>
                      <a:br>
                        <a:rPr lang="en-US" sz="800" u="none" strike="noStrike" cap="none"/>
                      </a:br>
                      <a:r>
                        <a:rPr lang="en-US" sz="800" u="none" strike="noStrike" cap="none"/>
                        <a:t>List of registered classes for upcoming semester</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장학금지급예정확인서</a:t>
                      </a:r>
                      <a:br>
                        <a:rPr lang="en-US" sz="800" u="none" strike="noStrike" cap="none"/>
                      </a:br>
                      <a:r>
                        <a:rPr lang="en-US" sz="800" u="none" strike="noStrike" cap="none"/>
                        <a:t>Confirmation of a scholarship</a:t>
                      </a:r>
                      <a:endParaRPr sz="800" b="0" i="0" u="none" strike="noStrike" cap="none">
                        <a:solidFill>
                          <a:srgbClr val="000000"/>
                        </a:solidFill>
                        <a:latin typeface="Calibri"/>
                        <a:ea typeface="Calibri"/>
                        <a:cs typeface="Calibri"/>
                        <a:sym typeface="Calibri"/>
                      </a:endParaRPr>
                    </a:p>
                  </a:txBody>
                  <a:tcPr marL="4200" marR="4200" marT="4200" marB="0" anchor="ct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장학금지급예정확인서</a:t>
                      </a:r>
                      <a:br>
                        <a:rPr lang="en-US" sz="800" u="none" strike="noStrike" cap="none"/>
                      </a:br>
                      <a:r>
                        <a:rPr lang="en-US" sz="800" u="none" strike="noStrike" cap="none"/>
                        <a:t>Confirmation of a scholarship</a:t>
                      </a:r>
                      <a:endParaRPr sz="800" b="0" i="0" u="none" strike="noStrike" cap="none">
                        <a:solidFill>
                          <a:srgbClr val="000000"/>
                        </a:solidFill>
                        <a:latin typeface="Calibri"/>
                        <a:ea typeface="Calibri"/>
                        <a:cs typeface="Calibri"/>
                        <a:sym typeface="Calibri"/>
                      </a:endParaRPr>
                    </a:p>
                  </a:txBody>
                  <a:tcPr marL="4200" marR="4200" marT="4200" marB="0" anchor="ctr"/>
                </a:tc>
                <a:extLst>
                  <a:ext uri="{0D108BD9-81ED-4DB2-BD59-A6C34878D82A}">
                    <a16:rowId xmlns:a16="http://schemas.microsoft.com/office/drawing/2014/main" val="10015"/>
                  </a:ext>
                </a:extLst>
              </a:tr>
              <a:tr h="2641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4200" marR="4200" marT="4200" marB="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4200" marR="4200" marT="4200" marB="0" anchor="ct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연구과제증빙서류</a:t>
                      </a:r>
                      <a:br>
                        <a:rPr lang="en-US" sz="800" u="none" strike="noStrike" cap="none"/>
                      </a:br>
                      <a:r>
                        <a:rPr lang="en-US" sz="800" u="none" strike="noStrike" cap="none"/>
                        <a:t>Proof Document of Project </a:t>
                      </a:r>
                      <a:endParaRPr sz="800" b="0" i="0" u="none" strike="noStrike" cap="none">
                        <a:solidFill>
                          <a:srgbClr val="000000"/>
                        </a:solidFill>
                        <a:latin typeface="Calibri"/>
                        <a:ea typeface="Calibri"/>
                        <a:cs typeface="Calibri"/>
                        <a:sym typeface="Calibri"/>
                      </a:endParaRPr>
                    </a:p>
                  </a:txBody>
                  <a:tcPr marL="4200" marR="4200" marT="4200" marB="0" anchor="ct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 </a:t>
                      </a:r>
                      <a:endParaRPr sz="800" b="0" i="0" u="none" strike="noStrike" cap="none">
                        <a:solidFill>
                          <a:srgbClr val="000000"/>
                        </a:solidFill>
                        <a:latin typeface="Calibri"/>
                        <a:ea typeface="Calibri"/>
                        <a:cs typeface="Calibri"/>
                        <a:sym typeface="Calibri"/>
                      </a:endParaRPr>
                    </a:p>
                  </a:txBody>
                  <a:tcPr marL="4200" marR="4200" marT="4200" marB="0" anchor="ct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t>연구과제증빙서류</a:t>
                      </a:r>
                      <a:br>
                        <a:rPr lang="en-US" sz="800" u="none" strike="noStrike" cap="none"/>
                      </a:br>
                      <a:r>
                        <a:rPr lang="en-US" sz="800" u="none" strike="noStrike" cap="none"/>
                        <a:t>Proof Document of Project </a:t>
                      </a:r>
                      <a:endParaRPr sz="800" b="0" i="0" u="none" strike="noStrike" cap="none">
                        <a:solidFill>
                          <a:srgbClr val="000000"/>
                        </a:solidFill>
                        <a:latin typeface="Calibri"/>
                        <a:ea typeface="Calibri"/>
                        <a:cs typeface="Calibri"/>
                        <a:sym typeface="Calibri"/>
                      </a:endParaRPr>
                    </a:p>
                  </a:txBody>
                  <a:tcPr marL="4200" marR="4200" marT="4200" marB="0" anchor="ctr"/>
                </a:tc>
                <a:extLst>
                  <a:ext uri="{0D108BD9-81ED-4DB2-BD59-A6C34878D82A}">
                    <a16:rowId xmlns:a16="http://schemas.microsoft.com/office/drawing/2014/main" val="10016"/>
                  </a:ext>
                </a:extLst>
              </a:tr>
            </a:tbl>
          </a:graphicData>
        </a:graphic>
      </p:graphicFrame>
      <p:sp>
        <p:nvSpPr>
          <p:cNvPr id="291" name="Google Shape;291;p12"/>
          <p:cNvSpPr txBox="1"/>
          <p:nvPr/>
        </p:nvSpPr>
        <p:spPr>
          <a:xfrm>
            <a:off x="178960" y="15229"/>
            <a:ext cx="6096000" cy="31265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2.2.2: Hồ sơ cần nộp </a:t>
            </a:r>
            <a:endParaRPr sz="1400" b="1"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3"/>
          <p:cNvSpPr txBox="1">
            <a:spLocks noGrp="1"/>
          </p:cNvSpPr>
          <p:nvPr>
            <p:ph type="body" idx="1"/>
          </p:nvPr>
        </p:nvSpPr>
        <p:spPr>
          <a:xfrm>
            <a:off x="833058" y="1958229"/>
            <a:ext cx="10515600" cy="4642868"/>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20000"/>
              </a:lnSpc>
              <a:spcBef>
                <a:spcPts val="0"/>
              </a:spcBef>
              <a:spcAft>
                <a:spcPts val="0"/>
              </a:spcAft>
              <a:buClr>
                <a:schemeClr val="dk1"/>
              </a:buClr>
              <a:buSzPct val="100000"/>
              <a:buNone/>
            </a:pPr>
            <a:r>
              <a:rPr lang="en-US" sz="2000" b="1"/>
              <a:t>2.3 Đăng ký hoàn thuế</a:t>
            </a:r>
            <a:endParaRPr/>
          </a:p>
          <a:p>
            <a:pPr marL="0" marR="0" lvl="0" indent="0" algn="just" rtl="0">
              <a:lnSpc>
                <a:spcPct val="120000"/>
              </a:lnSpc>
              <a:spcBef>
                <a:spcPts val="1200"/>
              </a:spcBef>
              <a:spcAft>
                <a:spcPts val="0"/>
              </a:spcAft>
              <a:buClr>
                <a:schemeClr val="dk1"/>
              </a:buClr>
              <a:buSzPct val="100000"/>
              <a:buNone/>
            </a:pPr>
            <a:r>
              <a:rPr lang="en-US" sz="1500">
                <a:latin typeface="Calibri"/>
                <a:ea typeface="Calibri"/>
                <a:cs typeface="Calibri"/>
                <a:sym typeface="Calibri"/>
              </a:rPr>
              <a:t>Website: hometax.go.kr </a:t>
            </a:r>
            <a:endParaRPr sz="1500">
              <a:latin typeface="Calibri"/>
              <a:ea typeface="Calibri"/>
              <a:cs typeface="Calibri"/>
              <a:sym typeface="Calibri"/>
            </a:endParaRPr>
          </a:p>
          <a:p>
            <a:pPr marL="227013" marR="0" lvl="0" indent="0" algn="just" rtl="0">
              <a:lnSpc>
                <a:spcPct val="120000"/>
              </a:lnSpc>
              <a:spcBef>
                <a:spcPts val="1200"/>
              </a:spcBef>
              <a:spcAft>
                <a:spcPts val="0"/>
              </a:spcAft>
              <a:buClr>
                <a:schemeClr val="dk1"/>
              </a:buClr>
              <a:buSzPct val="100000"/>
              <a:buNone/>
            </a:pPr>
            <a:r>
              <a:rPr lang="en-US" sz="1500" b="1" i="1">
                <a:latin typeface="Calibri"/>
                <a:ea typeface="Calibri"/>
                <a:cs typeface="Calibri"/>
                <a:sym typeface="Calibri"/>
              </a:rPr>
              <a:t>Phần 1</a:t>
            </a:r>
            <a:r>
              <a:rPr lang="en-US" sz="1500">
                <a:latin typeface="Calibri"/>
                <a:ea typeface="Calibri"/>
                <a:cs typeface="Calibri"/>
                <a:sym typeface="Calibri"/>
              </a:rPr>
              <a:t>: Đăng ký ID (Nếu các bạn đã có ID thì hãy bỏ qua phần này).</a:t>
            </a:r>
            <a:endParaRPr/>
          </a:p>
          <a:p>
            <a:pPr marL="461963" marR="0" lvl="0" indent="0" algn="just" rtl="0">
              <a:lnSpc>
                <a:spcPct val="120000"/>
              </a:lnSpc>
              <a:spcBef>
                <a:spcPts val="1200"/>
              </a:spcBef>
              <a:spcAft>
                <a:spcPts val="0"/>
              </a:spcAft>
              <a:buClr>
                <a:schemeClr val="dk1"/>
              </a:buClr>
              <a:buSzPct val="100000"/>
              <a:buNone/>
            </a:pPr>
            <a:r>
              <a:rPr lang="en-US" sz="1500">
                <a:latin typeface="Calibri"/>
                <a:ea typeface="Calibri"/>
                <a:cs typeface="Calibri"/>
                <a:sym typeface="Calibri"/>
              </a:rPr>
              <a:t>Bước 1: Chọn 회원가입Sau đó chọn 주민등록번호로 희원가 để đăng ký với thông tin của thẻ Alien Card.</a:t>
            </a:r>
            <a:endParaRPr sz="1500">
              <a:latin typeface="Calibri"/>
              <a:ea typeface="Calibri"/>
              <a:cs typeface="Calibri"/>
              <a:sym typeface="Calibri"/>
            </a:endParaRPr>
          </a:p>
          <a:p>
            <a:pPr marL="461963" marR="0" lvl="0" indent="0" algn="just" rtl="0">
              <a:lnSpc>
                <a:spcPct val="120000"/>
              </a:lnSpc>
              <a:spcBef>
                <a:spcPts val="1200"/>
              </a:spcBef>
              <a:spcAft>
                <a:spcPts val="0"/>
              </a:spcAft>
              <a:buClr>
                <a:schemeClr val="dk1"/>
              </a:buClr>
              <a:buSzPct val="100000"/>
              <a:buNone/>
            </a:pPr>
            <a:r>
              <a:rPr lang="en-US" sz="1500">
                <a:latin typeface="Calibri"/>
                <a:ea typeface="Calibri"/>
                <a:cs typeface="Calibri"/>
                <a:sym typeface="Calibri"/>
              </a:rPr>
              <a:t>Bước 2: Sau khi xác nhận thông tin với thẻ Alien card, các bạn tiếp tục xác minh danh tính ở bước 본인 인증 bằng 1 trong 3 phương thức Chứng thực điện tử, Điện thoại hoặc Thẻ ngân hàng.</a:t>
            </a:r>
            <a:endParaRPr sz="1500">
              <a:latin typeface="Calibri"/>
              <a:ea typeface="Calibri"/>
              <a:cs typeface="Calibri"/>
              <a:sym typeface="Calibri"/>
            </a:endParaRPr>
          </a:p>
          <a:p>
            <a:pPr marL="461963" marR="0" lvl="0" indent="0" algn="just" rtl="0">
              <a:lnSpc>
                <a:spcPct val="120000"/>
              </a:lnSpc>
              <a:spcBef>
                <a:spcPts val="1200"/>
              </a:spcBef>
              <a:spcAft>
                <a:spcPts val="0"/>
              </a:spcAft>
              <a:buClr>
                <a:schemeClr val="dk1"/>
              </a:buClr>
              <a:buSzPct val="100000"/>
              <a:buNone/>
            </a:pPr>
            <a:r>
              <a:rPr lang="en-US" sz="1500">
                <a:latin typeface="Calibri"/>
                <a:ea typeface="Calibri"/>
                <a:cs typeface="Calibri"/>
                <a:sym typeface="Calibri"/>
              </a:rPr>
              <a:t>Bước 3: Chọn 동의</a:t>
            </a:r>
            <a:r>
              <a:rPr lang="en-US" sz="1500"/>
              <a:t>함</a:t>
            </a:r>
            <a:r>
              <a:rPr lang="en-US" sz="1500">
                <a:latin typeface="Calibri"/>
                <a:ea typeface="Calibri"/>
                <a:cs typeface="Calibri"/>
                <a:sym typeface="Calibri"/>
              </a:rPr>
              <a:t> và 다음.</a:t>
            </a:r>
            <a:endParaRPr/>
          </a:p>
          <a:p>
            <a:pPr marL="461963" marR="0" lvl="0" indent="0" algn="just" rtl="0">
              <a:lnSpc>
                <a:spcPct val="120000"/>
              </a:lnSpc>
              <a:spcBef>
                <a:spcPts val="1200"/>
              </a:spcBef>
              <a:spcAft>
                <a:spcPts val="0"/>
              </a:spcAft>
              <a:buClr>
                <a:schemeClr val="dk1"/>
              </a:buClr>
              <a:buSzPct val="100000"/>
              <a:buNone/>
            </a:pPr>
            <a:r>
              <a:rPr lang="en-US" sz="1500">
                <a:latin typeface="Calibri"/>
                <a:ea typeface="Calibri"/>
                <a:cs typeface="Calibri"/>
                <a:sym typeface="Calibri"/>
              </a:rPr>
              <a:t>Bước 4: Nhập các thông tin để tạo tài khoản và chọn 회원 가입 환료하기.</a:t>
            </a:r>
            <a:endParaRPr sz="1500">
              <a:latin typeface="Calibri"/>
              <a:ea typeface="Calibri"/>
              <a:cs typeface="Calibri"/>
              <a:sym typeface="Calibri"/>
            </a:endParaRPr>
          </a:p>
          <a:p>
            <a:pPr marL="227013" marR="0" lvl="0" indent="0" algn="just" rtl="0">
              <a:lnSpc>
                <a:spcPct val="120000"/>
              </a:lnSpc>
              <a:spcBef>
                <a:spcPts val="1200"/>
              </a:spcBef>
              <a:spcAft>
                <a:spcPts val="0"/>
              </a:spcAft>
              <a:buClr>
                <a:schemeClr val="dk1"/>
              </a:buClr>
              <a:buSzPct val="100000"/>
              <a:buNone/>
            </a:pPr>
            <a:r>
              <a:rPr lang="en-US" sz="1500" b="1" i="1">
                <a:latin typeface="Calibri"/>
                <a:ea typeface="Calibri"/>
                <a:cs typeface="Calibri"/>
                <a:sym typeface="Calibri"/>
              </a:rPr>
              <a:t>Phần 2: </a:t>
            </a:r>
            <a:endParaRPr/>
          </a:p>
          <a:p>
            <a:pPr marL="461963" marR="0" lvl="0" indent="0" algn="just" rtl="0">
              <a:lnSpc>
                <a:spcPct val="120000"/>
              </a:lnSpc>
              <a:spcBef>
                <a:spcPts val="1200"/>
              </a:spcBef>
              <a:spcAft>
                <a:spcPts val="0"/>
              </a:spcAft>
              <a:buClr>
                <a:schemeClr val="dk1"/>
              </a:buClr>
              <a:buSzPct val="100000"/>
              <a:buNone/>
            </a:pPr>
            <a:r>
              <a:rPr lang="en-US" sz="1500">
                <a:latin typeface="Calibri"/>
                <a:ea typeface="Calibri"/>
                <a:cs typeface="Calibri"/>
                <a:sym typeface="Calibri"/>
              </a:rPr>
              <a:t>Bước 1: Đăng nhập và thực hiện hoàn thuế: Lựa chọn 로그인 trên trang chủ và chọn 아이디 로그인 để đăng nhập với tài khoản vừa tạo.</a:t>
            </a:r>
            <a:endParaRPr/>
          </a:p>
          <a:p>
            <a:pPr marL="461963" marR="0" lvl="0" indent="0" algn="just" rtl="0">
              <a:lnSpc>
                <a:spcPct val="120000"/>
              </a:lnSpc>
              <a:spcBef>
                <a:spcPts val="1200"/>
              </a:spcBef>
              <a:spcAft>
                <a:spcPts val="0"/>
              </a:spcAft>
              <a:buClr>
                <a:schemeClr val="dk1"/>
              </a:buClr>
              <a:buSzPct val="100000"/>
              <a:buNone/>
            </a:pPr>
            <a:r>
              <a:rPr lang="en-US" sz="1500">
                <a:latin typeface="Calibri"/>
                <a:ea typeface="Calibri"/>
                <a:cs typeface="Calibri"/>
                <a:sym typeface="Calibri"/>
              </a:rPr>
              <a:t>Bước 2: Lựa chọn 종합소득세신고 và xác nhận lần 2. Có thể lựa chọn xác nhận bằng chứng chỉ ngân hàng 공동인증서 인증 hoặc điện thoại 휴대전화 인증.</a:t>
            </a:r>
            <a:endParaRPr/>
          </a:p>
          <a:p>
            <a:pPr marL="461963" marR="0" lvl="0" indent="0" algn="just" rtl="0">
              <a:lnSpc>
                <a:spcPct val="120000"/>
              </a:lnSpc>
              <a:spcBef>
                <a:spcPts val="1200"/>
              </a:spcBef>
              <a:spcAft>
                <a:spcPts val="0"/>
              </a:spcAft>
              <a:buClr>
                <a:schemeClr val="dk1"/>
              </a:buClr>
              <a:buSzPct val="100000"/>
              <a:buNone/>
            </a:pPr>
            <a:r>
              <a:rPr lang="en-US" sz="1500">
                <a:latin typeface="Calibri"/>
                <a:ea typeface="Calibri"/>
                <a:cs typeface="Calibri"/>
                <a:sym typeface="Calibri"/>
              </a:rPr>
              <a:t>Bước 3: Nhập thông tin và thực hiện các bước được đưa ra theo thứ tự.</a:t>
            </a:r>
            <a:endParaRPr sz="1500">
              <a:latin typeface="Calibri"/>
              <a:ea typeface="Calibri"/>
              <a:cs typeface="Calibri"/>
              <a:sym typeface="Calibri"/>
            </a:endParaRPr>
          </a:p>
          <a:p>
            <a:pPr marL="461963" marR="0" lvl="0" indent="0" algn="just" rtl="0">
              <a:lnSpc>
                <a:spcPct val="120000"/>
              </a:lnSpc>
              <a:spcBef>
                <a:spcPts val="1200"/>
              </a:spcBef>
              <a:spcAft>
                <a:spcPts val="0"/>
              </a:spcAft>
              <a:buClr>
                <a:schemeClr val="dk1"/>
              </a:buClr>
              <a:buSzPct val="100000"/>
              <a:buNone/>
            </a:pPr>
            <a:r>
              <a:rPr lang="en-US" sz="1500">
                <a:latin typeface="Calibri"/>
                <a:ea typeface="Calibri"/>
                <a:cs typeface="Calibri"/>
                <a:sym typeface="Calibri"/>
              </a:rPr>
              <a:t>Bước 4: Sau khi hoàn thành việc khai báo các thông tin phù hợp, việc kiểm tra lại thông tin tình trạng đăng ký hoàn thuế được thực hiện bằng cách nhập số thẻ Alien card và chọn 조희하기 để thực hiện.</a:t>
            </a:r>
            <a:endParaRPr sz="1500">
              <a:latin typeface="Calibri"/>
              <a:ea typeface="Calibri"/>
              <a:cs typeface="Calibri"/>
              <a:sym typeface="Calibri"/>
            </a:endParaRPr>
          </a:p>
          <a:p>
            <a:pPr marL="461963" marR="0" lvl="0" indent="0" algn="just" rtl="0">
              <a:lnSpc>
                <a:spcPct val="120000"/>
              </a:lnSpc>
              <a:spcBef>
                <a:spcPts val="1200"/>
              </a:spcBef>
              <a:spcAft>
                <a:spcPts val="0"/>
              </a:spcAft>
              <a:buClr>
                <a:schemeClr val="dk1"/>
              </a:buClr>
              <a:buSzPct val="100000"/>
              <a:buNone/>
            </a:pPr>
            <a:r>
              <a:rPr lang="en-US" sz="1500">
                <a:latin typeface="Calibri"/>
                <a:ea typeface="Calibri"/>
                <a:cs typeface="Calibri"/>
                <a:sym typeface="Calibri"/>
              </a:rPr>
              <a:t>Bước 5: Chọn신고이동 và nhập 7 số cuối của thẻ </a:t>
            </a:r>
            <a:r>
              <a:rPr lang="en-US" sz="1500"/>
              <a:t>ARC </a:t>
            </a:r>
            <a:r>
              <a:rPr lang="en-US" sz="1500">
                <a:latin typeface="Calibri"/>
                <a:ea typeface="Calibri"/>
                <a:cs typeface="Calibri"/>
                <a:sym typeface="Calibri"/>
              </a:rPr>
              <a:t> khi có thông báo được đưa ra để tiếp tục khai báo các thông tin của bản thân để hoàn thành.</a:t>
            </a:r>
            <a:endParaRPr sz="1500">
              <a:latin typeface="Calibri"/>
              <a:ea typeface="Calibri"/>
              <a:cs typeface="Calibri"/>
              <a:sym typeface="Calibri"/>
            </a:endParaRPr>
          </a:p>
        </p:txBody>
      </p:sp>
      <p:pic>
        <p:nvPicPr>
          <p:cNvPr id="297" name="Google Shape;297;p13" descr="Các Bài viết của VSAK"/>
          <p:cNvPicPr preferRelativeResize="0"/>
          <p:nvPr/>
        </p:nvPicPr>
        <p:blipFill rotWithShape="1">
          <a:blip r:embed="rId3">
            <a:alphaModFix/>
          </a:blip>
          <a:srcRect/>
          <a:stretch/>
        </p:blipFill>
        <p:spPr>
          <a:xfrm>
            <a:off x="231212" y="85475"/>
            <a:ext cx="967175" cy="944813"/>
          </a:xfrm>
          <a:prstGeom prst="rect">
            <a:avLst/>
          </a:prstGeom>
          <a:noFill/>
          <a:ln>
            <a:noFill/>
          </a:ln>
        </p:spPr>
      </p:pic>
      <p:pic>
        <p:nvPicPr>
          <p:cNvPr id="298" name="Google Shape;298;p13" descr="Trang chủ"/>
          <p:cNvPicPr preferRelativeResize="0"/>
          <p:nvPr/>
        </p:nvPicPr>
        <p:blipFill rotWithShape="1">
          <a:blip r:embed="rId4">
            <a:alphaModFix/>
          </a:blip>
          <a:srcRect l="15998" r="14761"/>
          <a:stretch/>
        </p:blipFill>
        <p:spPr>
          <a:xfrm>
            <a:off x="1198387" y="67330"/>
            <a:ext cx="1058955" cy="962958"/>
          </a:xfrm>
          <a:prstGeom prst="rect">
            <a:avLst/>
          </a:prstGeom>
          <a:noFill/>
          <a:ln>
            <a:noFill/>
          </a:ln>
        </p:spPr>
      </p:pic>
      <p:pic>
        <p:nvPicPr>
          <p:cNvPr id="299" name="Google Shape;299;p13" descr="A picture containing graphical user interface&#10;&#10;Description automatically generated"/>
          <p:cNvPicPr preferRelativeResize="0"/>
          <p:nvPr/>
        </p:nvPicPr>
        <p:blipFill rotWithShape="1">
          <a:blip r:embed="rId5">
            <a:alphaModFix/>
          </a:blip>
          <a:srcRect t="81460"/>
          <a:stretch/>
        </p:blipFill>
        <p:spPr>
          <a:xfrm rot="10800000">
            <a:off x="2257341" y="-2"/>
            <a:ext cx="9934657" cy="1145177"/>
          </a:xfrm>
          <a:prstGeom prst="rect">
            <a:avLst/>
          </a:prstGeom>
          <a:noFill/>
          <a:ln>
            <a:noFill/>
          </a:ln>
        </p:spPr>
      </p:pic>
      <p:sp>
        <p:nvSpPr>
          <p:cNvPr id="300" name="Google Shape;300;p13"/>
          <p:cNvSpPr txBox="1"/>
          <p:nvPr/>
        </p:nvSpPr>
        <p:spPr>
          <a:xfrm>
            <a:off x="2257340" y="425641"/>
            <a:ext cx="369061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Hội sinh viên Việt Nam tại Hàn Quốc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4"/>
          <p:cNvSpPr txBox="1">
            <a:spLocks noGrp="1"/>
          </p:cNvSpPr>
          <p:nvPr>
            <p:ph type="body" idx="1"/>
          </p:nvPr>
        </p:nvSpPr>
        <p:spPr>
          <a:xfrm>
            <a:off x="833058" y="1958229"/>
            <a:ext cx="10515600" cy="390402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3.1 Thủ tục hoàn thành khóa học </a:t>
            </a:r>
            <a:endParaRPr/>
          </a:p>
          <a:p>
            <a:pPr marL="228600" lvl="0" indent="-228600" algn="l" rtl="0">
              <a:lnSpc>
                <a:spcPct val="90000"/>
              </a:lnSpc>
              <a:spcBef>
                <a:spcPts val="1000"/>
              </a:spcBef>
              <a:spcAft>
                <a:spcPts val="0"/>
              </a:spcAft>
              <a:buClr>
                <a:schemeClr val="dk1"/>
              </a:buClr>
              <a:buSzPts val="1600"/>
              <a:buFont typeface="Calibri"/>
              <a:buChar char="-"/>
            </a:pPr>
            <a:r>
              <a:rPr lang="en-US" sz="1600"/>
              <a:t>Là căn cứ pháp lý để chứng minh việc học tập tại Hàn Quốc là xác thực. </a:t>
            </a:r>
            <a:endParaRPr/>
          </a:p>
          <a:p>
            <a:pPr marL="228600" lvl="0" indent="-228600" algn="l" rtl="0">
              <a:lnSpc>
                <a:spcPct val="90000"/>
              </a:lnSpc>
              <a:spcBef>
                <a:spcPts val="1000"/>
              </a:spcBef>
              <a:spcAft>
                <a:spcPts val="0"/>
              </a:spcAft>
              <a:buClr>
                <a:schemeClr val="dk1"/>
              </a:buClr>
              <a:buSzPts val="1600"/>
              <a:buFont typeface="Calibri"/>
              <a:buChar char="-"/>
            </a:pPr>
            <a:r>
              <a:rPr lang="en-US" sz="1600"/>
              <a:t>Miễn phí đối với sinh viên đã đăng ký lưu học sinh.</a:t>
            </a:r>
            <a:endParaRPr/>
          </a:p>
          <a:p>
            <a:pPr marL="0" lvl="0" indent="0" algn="l" rtl="0">
              <a:lnSpc>
                <a:spcPct val="90000"/>
              </a:lnSpc>
              <a:spcBef>
                <a:spcPts val="1000"/>
              </a:spcBef>
              <a:spcAft>
                <a:spcPts val="0"/>
              </a:spcAft>
              <a:buClr>
                <a:schemeClr val="dk1"/>
              </a:buClr>
              <a:buSzPts val="1600"/>
              <a:buNone/>
            </a:pPr>
            <a:endParaRPr sz="1600"/>
          </a:p>
        </p:txBody>
      </p:sp>
      <p:pic>
        <p:nvPicPr>
          <p:cNvPr id="306" name="Google Shape;306;p14" descr="Các Bài viết của VSAK"/>
          <p:cNvPicPr preferRelativeResize="0"/>
          <p:nvPr/>
        </p:nvPicPr>
        <p:blipFill rotWithShape="1">
          <a:blip r:embed="rId3">
            <a:alphaModFix/>
          </a:blip>
          <a:srcRect/>
          <a:stretch/>
        </p:blipFill>
        <p:spPr>
          <a:xfrm>
            <a:off x="231212" y="85475"/>
            <a:ext cx="967175" cy="944813"/>
          </a:xfrm>
          <a:prstGeom prst="rect">
            <a:avLst/>
          </a:prstGeom>
          <a:noFill/>
          <a:ln>
            <a:noFill/>
          </a:ln>
        </p:spPr>
      </p:pic>
      <p:pic>
        <p:nvPicPr>
          <p:cNvPr id="307" name="Google Shape;307;p14" descr="Trang chủ"/>
          <p:cNvPicPr preferRelativeResize="0"/>
          <p:nvPr/>
        </p:nvPicPr>
        <p:blipFill rotWithShape="1">
          <a:blip r:embed="rId4">
            <a:alphaModFix/>
          </a:blip>
          <a:srcRect l="15998" r="14761"/>
          <a:stretch/>
        </p:blipFill>
        <p:spPr>
          <a:xfrm>
            <a:off x="1198387" y="67330"/>
            <a:ext cx="1058955" cy="962958"/>
          </a:xfrm>
          <a:prstGeom prst="rect">
            <a:avLst/>
          </a:prstGeom>
          <a:noFill/>
          <a:ln>
            <a:noFill/>
          </a:ln>
        </p:spPr>
      </p:pic>
      <p:sp>
        <p:nvSpPr>
          <p:cNvPr id="308" name="Google Shape;308;p14"/>
          <p:cNvSpPr txBox="1">
            <a:spLocks noGrp="1"/>
          </p:cNvSpPr>
          <p:nvPr>
            <p:ph type="title"/>
          </p:nvPr>
        </p:nvSpPr>
        <p:spPr>
          <a:xfrm>
            <a:off x="838200" y="7949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III. Thủ tục hồ sơ sau khi kết thúc khóa học</a:t>
            </a:r>
            <a:endParaRPr/>
          </a:p>
        </p:txBody>
      </p:sp>
      <p:pic>
        <p:nvPicPr>
          <p:cNvPr id="309" name="Google Shape;309;p14" descr="A picture containing graphical user interface&#10;&#10;Description automatically generated"/>
          <p:cNvPicPr preferRelativeResize="0"/>
          <p:nvPr/>
        </p:nvPicPr>
        <p:blipFill rotWithShape="1">
          <a:blip r:embed="rId5">
            <a:alphaModFix/>
          </a:blip>
          <a:srcRect t="81460"/>
          <a:stretch/>
        </p:blipFill>
        <p:spPr>
          <a:xfrm rot="10800000">
            <a:off x="2257341" y="-2"/>
            <a:ext cx="9934657" cy="1145177"/>
          </a:xfrm>
          <a:prstGeom prst="rect">
            <a:avLst/>
          </a:prstGeom>
          <a:noFill/>
          <a:ln>
            <a:noFill/>
          </a:ln>
        </p:spPr>
      </p:pic>
      <p:grpSp>
        <p:nvGrpSpPr>
          <p:cNvPr id="310" name="Google Shape;310;p14"/>
          <p:cNvGrpSpPr/>
          <p:nvPr/>
        </p:nvGrpSpPr>
        <p:grpSpPr>
          <a:xfrm>
            <a:off x="1126632" y="2986902"/>
            <a:ext cx="10050046" cy="3380032"/>
            <a:chOff x="653466" y="157120"/>
            <a:chExt cx="10050046" cy="3380032"/>
          </a:xfrm>
        </p:grpSpPr>
        <p:sp>
          <p:nvSpPr>
            <p:cNvPr id="311" name="Google Shape;311;p14"/>
            <p:cNvSpPr/>
            <p:nvPr/>
          </p:nvSpPr>
          <p:spPr>
            <a:xfrm>
              <a:off x="654411" y="157120"/>
              <a:ext cx="8836882" cy="1087483"/>
            </a:xfrm>
            <a:prstGeom prst="rightArrow">
              <a:avLst>
                <a:gd name="adj1" fmla="val 50000"/>
                <a:gd name="adj2" fmla="val 50000"/>
              </a:avLst>
            </a:prstGeom>
            <a:solidFill>
              <a:srgbClr val="1F3864"/>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4"/>
            <p:cNvSpPr txBox="1"/>
            <p:nvPr/>
          </p:nvSpPr>
          <p:spPr>
            <a:xfrm>
              <a:off x="654411" y="428991"/>
              <a:ext cx="8565011" cy="543741"/>
            </a:xfrm>
            <a:prstGeom prst="rect">
              <a:avLst/>
            </a:prstGeom>
            <a:noFill/>
            <a:ln>
              <a:noFill/>
            </a:ln>
          </p:spPr>
          <p:txBody>
            <a:bodyPr spcFirstLastPara="1" wrap="square" lIns="76200" tIns="76200" rIns="254000" bIns="172625"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Hồ sơ đăng kí thủ tục hoàn thành khóa học</a:t>
              </a:r>
              <a:endParaRPr sz="1400" b="0" i="0" u="none" strike="noStrike" cap="none">
                <a:solidFill>
                  <a:srgbClr val="000000"/>
                </a:solidFill>
                <a:latin typeface="Arial"/>
                <a:ea typeface="Arial"/>
                <a:cs typeface="Arial"/>
                <a:sym typeface="Arial"/>
              </a:endParaRPr>
            </a:p>
          </p:txBody>
        </p:sp>
        <p:sp>
          <p:nvSpPr>
            <p:cNvPr id="313" name="Google Shape;313;p14"/>
            <p:cNvSpPr/>
            <p:nvPr/>
          </p:nvSpPr>
          <p:spPr>
            <a:xfrm>
              <a:off x="653466" y="976934"/>
              <a:ext cx="6094863" cy="2560218"/>
            </a:xfrm>
            <a:prstGeom prst="rect">
              <a:avLst/>
            </a:prstGeom>
            <a:solidFill>
              <a:srgbClr val="B3C6E7"/>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14"/>
            <p:cNvSpPr txBox="1"/>
            <p:nvPr/>
          </p:nvSpPr>
          <p:spPr>
            <a:xfrm>
              <a:off x="653466" y="976934"/>
              <a:ext cx="6094863" cy="2560218"/>
            </a:xfrm>
            <a:prstGeom prst="rect">
              <a:avLst/>
            </a:prstGeom>
            <a:noFill/>
            <a:ln>
              <a:noFill/>
            </a:ln>
          </p:spPr>
          <p:txBody>
            <a:bodyPr spcFirstLastPara="1" wrap="square" lIns="53325" tIns="53325" rIns="53325" bIns="53325" anchor="t" anchorCtr="0">
              <a:noAutofit/>
            </a:bodyPr>
            <a:lstStyle/>
            <a:p>
              <a:pPr marL="0" marR="0" lvl="0" indent="0" algn="l" rtl="0">
                <a:lnSpc>
                  <a:spcPct val="120000"/>
                </a:lnSpc>
                <a:spcBef>
                  <a:spcPts val="0"/>
                </a:spcBef>
                <a:spcAft>
                  <a:spcPts val="0"/>
                </a:spcAft>
                <a:buClr>
                  <a:schemeClr val="dk1"/>
                </a:buClr>
                <a:buSzPts val="1400"/>
                <a:buFont typeface="Calibri"/>
                <a:buNone/>
              </a:pPr>
              <a:r>
                <a:rPr lang="en-US" sz="1400" b="0" i="1" u="sng" strike="noStrike" cap="none">
                  <a:solidFill>
                    <a:schemeClr val="hlink"/>
                  </a:solidFill>
                  <a:latin typeface="Calibri"/>
                  <a:ea typeface="Calibri"/>
                  <a:cs typeface="Calibri"/>
                  <a:sym typeface="Calibri"/>
                  <a:hlinkClick r:id="rId6"/>
                </a:rPr>
                <a:t>1. Báo cáo hoàn thành khóa học </a:t>
              </a:r>
              <a:endParaRPr sz="1400" b="0" i="1" u="none" strike="noStrike" cap="none">
                <a:solidFill>
                  <a:schemeClr val="dk1"/>
                </a:solidFill>
                <a:latin typeface="Calibri"/>
                <a:ea typeface="Calibri"/>
                <a:cs typeface="Calibri"/>
                <a:sym typeface="Calibri"/>
              </a:endParaRPr>
            </a:p>
            <a:p>
              <a:pPr marL="0" marR="0" lvl="0" indent="0" algn="l" rtl="0">
                <a:lnSpc>
                  <a:spcPct val="120000"/>
                </a:lnSpc>
                <a:spcBef>
                  <a:spcPts val="600"/>
                </a:spcBef>
                <a:spcAft>
                  <a:spcPts val="0"/>
                </a:spcAft>
                <a:buClr>
                  <a:schemeClr val="dk1"/>
                </a:buClr>
                <a:buSzPts val="1400"/>
                <a:buFont typeface="Calibri"/>
                <a:buNone/>
              </a:pPr>
              <a:r>
                <a:rPr lang="en-US" sz="1400" b="0" i="1" u="sng" strike="noStrike" cap="none">
                  <a:solidFill>
                    <a:schemeClr val="hlink"/>
                  </a:solidFill>
                  <a:latin typeface="Calibri"/>
                  <a:ea typeface="Calibri"/>
                  <a:cs typeface="Calibri"/>
                  <a:sym typeface="Calibri"/>
                  <a:hlinkClick r:id="rId7"/>
                </a:rPr>
                <a:t>2. Xác nhận của chi hội sinh viên</a:t>
              </a:r>
              <a:endParaRPr sz="1400" b="0" i="1" u="none" strike="noStrike" cap="none">
                <a:solidFill>
                  <a:schemeClr val="dk1"/>
                </a:solidFill>
                <a:latin typeface="Calibri"/>
                <a:ea typeface="Calibri"/>
                <a:cs typeface="Calibri"/>
                <a:sym typeface="Calibri"/>
              </a:endParaRPr>
            </a:p>
            <a:p>
              <a:pPr marL="0" marR="0" lvl="0" indent="0" algn="l" rtl="0">
                <a:lnSpc>
                  <a:spcPct val="120000"/>
                </a:lnSpc>
                <a:spcBef>
                  <a:spcPts val="600"/>
                </a:spcBef>
                <a:spcAft>
                  <a:spcPts val="0"/>
                </a:spcAft>
                <a:buClr>
                  <a:schemeClr val="dk1"/>
                </a:buClr>
                <a:buSzPts val="1400"/>
                <a:buFont typeface="Calibri"/>
                <a:buNone/>
              </a:pPr>
              <a:r>
                <a:rPr lang="en-US" sz="1400" b="0" i="1" u="sng" strike="noStrike" cap="none">
                  <a:solidFill>
                    <a:schemeClr val="hlink"/>
                  </a:solidFill>
                  <a:latin typeface="Calibri"/>
                  <a:ea typeface="Calibri"/>
                  <a:cs typeface="Calibri"/>
                  <a:sym typeface="Calibri"/>
                  <a:hlinkClick r:id="rId8"/>
                </a:rPr>
                <a:t>3. Bản gốc giấy xác nhận không vi phạm pháp luật Hàn Quốc – Criminal Record Check Reply – 범죄경력 회보서 do công an Hàn Quốc cấp (Sinh viên chỉ cần trình ID card và passport tại công an quận nơi mình đang sinh sống sẽ được cấp miễn phí giấy tờ này)</a:t>
              </a:r>
              <a:endParaRPr sz="1400" b="0" i="1" u="none" strike="noStrike" cap="none">
                <a:solidFill>
                  <a:schemeClr val="dk1"/>
                </a:solidFill>
                <a:latin typeface="Calibri"/>
                <a:ea typeface="Calibri"/>
                <a:cs typeface="Calibri"/>
                <a:sym typeface="Calibri"/>
              </a:endParaRPr>
            </a:p>
            <a:p>
              <a:pPr marL="0" marR="0" lvl="0" indent="0" algn="l" rtl="0">
                <a:lnSpc>
                  <a:spcPct val="120000"/>
                </a:lnSpc>
                <a:spcBef>
                  <a:spcPts val="600"/>
                </a:spcBef>
                <a:spcAft>
                  <a:spcPts val="0"/>
                </a:spcAft>
                <a:buClr>
                  <a:schemeClr val="dk1"/>
                </a:buClr>
                <a:buSzPts val="1400"/>
                <a:buFont typeface="Calibri"/>
                <a:buNone/>
              </a:pPr>
              <a:r>
                <a:rPr lang="en-US" sz="1400" b="0" i="1" u="none" strike="noStrike" cap="none">
                  <a:solidFill>
                    <a:schemeClr val="dk1"/>
                  </a:solidFill>
                  <a:latin typeface="Calibri"/>
                  <a:ea typeface="Calibri"/>
                  <a:cs typeface="Calibri"/>
                  <a:sym typeface="Calibri"/>
                </a:rPr>
                <a:t>4. Bằng tốt nghiệp hoặc giấy chứng nhận tốt nghiệp</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600"/>
                </a:spcBef>
                <a:spcAft>
                  <a:spcPts val="0"/>
                </a:spcAft>
                <a:buClr>
                  <a:schemeClr val="dk1"/>
                </a:buClr>
                <a:buSzPts val="1400"/>
                <a:buFont typeface="Calibri"/>
                <a:buNone/>
              </a:pPr>
              <a:r>
                <a:rPr lang="en-US" sz="1400" b="0" i="1" u="none" strike="noStrike" cap="none">
                  <a:solidFill>
                    <a:schemeClr val="dk1"/>
                  </a:solidFill>
                  <a:latin typeface="Calibri"/>
                  <a:ea typeface="Calibri"/>
                  <a:cs typeface="Calibri"/>
                  <a:sym typeface="Calibri"/>
                </a:rPr>
                <a:t>5. Hộ chiếu photo (chỉ cần photo trang có dán ảnh)</a:t>
              </a:r>
              <a:endParaRPr sz="1400" b="0" i="1" u="none" strike="noStrike" cap="none">
                <a:solidFill>
                  <a:schemeClr val="dk1"/>
                </a:solidFill>
                <a:latin typeface="Calibri"/>
                <a:ea typeface="Calibri"/>
                <a:cs typeface="Calibri"/>
                <a:sym typeface="Calibri"/>
              </a:endParaRPr>
            </a:p>
          </p:txBody>
        </p:sp>
        <p:sp>
          <p:nvSpPr>
            <p:cNvPr id="315" name="Google Shape;315;p14"/>
            <p:cNvSpPr/>
            <p:nvPr/>
          </p:nvSpPr>
          <p:spPr>
            <a:xfrm>
              <a:off x="6746229" y="648034"/>
              <a:ext cx="3957283" cy="1281164"/>
            </a:xfrm>
            <a:prstGeom prst="rightArrow">
              <a:avLst>
                <a:gd name="adj1" fmla="val 50000"/>
                <a:gd name="adj2" fmla="val 50000"/>
              </a:avLst>
            </a:prstGeom>
            <a:solidFill>
              <a:srgbClr val="294983"/>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14"/>
            <p:cNvSpPr txBox="1"/>
            <p:nvPr/>
          </p:nvSpPr>
          <p:spPr>
            <a:xfrm>
              <a:off x="6746229" y="968325"/>
              <a:ext cx="3636992" cy="640582"/>
            </a:xfrm>
            <a:prstGeom prst="rect">
              <a:avLst/>
            </a:prstGeom>
            <a:noFill/>
            <a:ln>
              <a:noFill/>
            </a:ln>
          </p:spPr>
          <p:txBody>
            <a:bodyPr spcFirstLastPara="1" wrap="square" lIns="76200" tIns="76200" rIns="254000" bIns="172625"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Địa điểm hộp hồ sơ</a:t>
              </a:r>
              <a:endParaRPr sz="1400" b="0" i="0" u="none" strike="noStrike" cap="none">
                <a:solidFill>
                  <a:srgbClr val="000000"/>
                </a:solidFill>
                <a:latin typeface="Arial"/>
                <a:ea typeface="Arial"/>
                <a:cs typeface="Arial"/>
                <a:sym typeface="Arial"/>
              </a:endParaRPr>
            </a:p>
          </p:txBody>
        </p:sp>
        <p:sp>
          <p:nvSpPr>
            <p:cNvPr id="317" name="Google Shape;317;p14"/>
            <p:cNvSpPr/>
            <p:nvPr/>
          </p:nvSpPr>
          <p:spPr>
            <a:xfrm>
              <a:off x="6751503" y="1624251"/>
              <a:ext cx="3280220" cy="1912025"/>
            </a:xfrm>
            <a:prstGeom prst="rect">
              <a:avLst/>
            </a:prstGeom>
            <a:solidFill>
              <a:srgbClr val="D8E2F3"/>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4"/>
            <p:cNvSpPr txBox="1"/>
            <p:nvPr/>
          </p:nvSpPr>
          <p:spPr>
            <a:xfrm>
              <a:off x="6751503" y="1624251"/>
              <a:ext cx="3280220" cy="1912025"/>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dk1"/>
                </a:buClr>
                <a:buSzPts val="1400"/>
                <a:buFont typeface="Calibri"/>
                <a:buNone/>
              </a:pPr>
              <a:endParaRPr sz="1400" b="0" i="1"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Calibri"/>
                <a:buNone/>
              </a:pPr>
              <a:r>
                <a:rPr lang="en-US" sz="1400" b="0" i="1" u="none" strike="noStrike" cap="none">
                  <a:solidFill>
                    <a:schemeClr val="dk1"/>
                  </a:solidFill>
                  <a:latin typeface="Calibri"/>
                  <a:ea typeface="Calibri"/>
                  <a:cs typeface="Calibri"/>
                  <a:sym typeface="Calibri"/>
                </a:rPr>
                <a:t>1. Sinh viên khu vực Seoul có thể nộp trực tiếp tại ĐSQ hoặc gửi bưu điện.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90"/>
                </a:spcBef>
                <a:spcAft>
                  <a:spcPts val="0"/>
                </a:spcAft>
                <a:buClr>
                  <a:schemeClr val="dk1"/>
                </a:buClr>
                <a:buSzPts val="1400"/>
                <a:buFont typeface="Calibri"/>
                <a:buNone/>
              </a:pPr>
              <a:endParaRPr sz="1400" b="0" i="1"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Calibri"/>
                <a:buNone/>
              </a:pPr>
              <a:r>
                <a:rPr lang="en-US" sz="1400" b="0" i="1" u="none" strike="noStrike" cap="none">
                  <a:solidFill>
                    <a:schemeClr val="dk1"/>
                  </a:solidFill>
                  <a:latin typeface="Calibri"/>
                  <a:ea typeface="Calibri"/>
                  <a:cs typeface="Calibri"/>
                  <a:sym typeface="Calibri"/>
                </a:rPr>
                <a:t>2. Sinh viên tại các trường ngoài khu vực Seoul có thể nộp qua đường bưu điện.</a:t>
              </a:r>
              <a:endParaRPr sz="1400" b="0" i="1"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Calibri"/>
                <a:buNone/>
              </a:pPr>
              <a:r>
                <a:rPr lang="en-US" sz="1400" b="0" i="1" u="none" strike="noStrike" cap="none">
                  <a:solidFill>
                    <a:schemeClr val="dk1"/>
                  </a:solidFill>
                  <a:latin typeface="Calibri"/>
                  <a:ea typeface="Calibri"/>
                  <a:cs typeface="Calibri"/>
                  <a:sym typeface="Calibri"/>
                </a:rPr>
                <a:t>Bên trong thêm phong bì không (gắn địa chỉ người nhận)</a:t>
              </a:r>
              <a:endParaRPr sz="1400" b="0" i="1"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grpSp>
      <p:sp>
        <p:nvSpPr>
          <p:cNvPr id="319" name="Google Shape;319;p14"/>
          <p:cNvSpPr txBox="1"/>
          <p:nvPr/>
        </p:nvSpPr>
        <p:spPr>
          <a:xfrm>
            <a:off x="2257340" y="425641"/>
            <a:ext cx="369061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Hội sinh viên Việt Nam tại Hàn Quốc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5"/>
          <p:cNvSpPr txBox="1">
            <a:spLocks noGrp="1"/>
          </p:cNvSpPr>
          <p:nvPr>
            <p:ph type="body" idx="1"/>
          </p:nvPr>
        </p:nvSpPr>
        <p:spPr>
          <a:xfrm>
            <a:off x="833057" y="1958229"/>
            <a:ext cx="10879971" cy="4814296"/>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1"/>
              </a:buClr>
              <a:buSzPts val="2800"/>
              <a:buNone/>
            </a:pPr>
            <a:r>
              <a:rPr lang="en-US" b="1"/>
              <a:t>3.1 Thủ tục hoàn thành khóa học </a:t>
            </a:r>
            <a:endParaRPr/>
          </a:p>
          <a:p>
            <a:pPr marL="228600" lvl="0" indent="-228600" algn="l" rtl="0">
              <a:lnSpc>
                <a:spcPct val="120000"/>
              </a:lnSpc>
              <a:spcBef>
                <a:spcPts val="1200"/>
              </a:spcBef>
              <a:spcAft>
                <a:spcPts val="0"/>
              </a:spcAft>
              <a:buClr>
                <a:schemeClr val="dk1"/>
              </a:buClr>
              <a:buSzPts val="1400"/>
              <a:buChar char="•"/>
            </a:pPr>
            <a:r>
              <a:rPr lang="en-US" sz="1400" b="1" i="1" u="sng"/>
              <a:t>Nộp trực tiếp tại Đại Sứ Quán</a:t>
            </a:r>
            <a:endParaRPr/>
          </a:p>
          <a:p>
            <a:pPr marL="339725" lvl="1" indent="0" algn="l" rtl="0">
              <a:lnSpc>
                <a:spcPct val="120000"/>
              </a:lnSpc>
              <a:spcBef>
                <a:spcPts val="1200"/>
              </a:spcBef>
              <a:spcAft>
                <a:spcPts val="0"/>
              </a:spcAft>
              <a:buClr>
                <a:schemeClr val="dk1"/>
              </a:buClr>
              <a:buSzPts val="1400"/>
              <a:buNone/>
            </a:pPr>
            <a:r>
              <a:rPr lang="en-US" sz="1400" b="0" i="0">
                <a:latin typeface="Calibri"/>
                <a:ea typeface="Calibri"/>
                <a:cs typeface="Calibri"/>
                <a:sym typeface="Calibri"/>
              </a:rPr>
              <a:t>Lịch nộp hồ sơ trực tiếp: Chiều các ngày trong tuần từ thứ 2 tới thứ 6. Thời gian từ 15:00 -18:00 ngoại trừ ngày lễ của Việt Nam hoặc Hàn Quốc.</a:t>
            </a:r>
            <a:endParaRPr sz="1400" b="1" i="1" u="sng">
              <a:latin typeface="Calibri"/>
              <a:ea typeface="Calibri"/>
              <a:cs typeface="Calibri"/>
              <a:sym typeface="Calibri"/>
            </a:endParaRPr>
          </a:p>
          <a:p>
            <a:pPr marL="227013" lvl="1" indent="-227013" algn="l" rtl="0">
              <a:lnSpc>
                <a:spcPct val="120000"/>
              </a:lnSpc>
              <a:spcBef>
                <a:spcPts val="1200"/>
              </a:spcBef>
              <a:spcAft>
                <a:spcPts val="0"/>
              </a:spcAft>
              <a:buClr>
                <a:schemeClr val="dk1"/>
              </a:buClr>
              <a:buSzPts val="1400"/>
              <a:buChar char="•"/>
            </a:pPr>
            <a:r>
              <a:rPr lang="en-US" sz="1400" b="1" i="1" u="sng"/>
              <a:t>Nộp hồ sơ qua đường bưu điện</a:t>
            </a:r>
            <a:endParaRPr/>
          </a:p>
          <a:p>
            <a:pPr marL="339725" lvl="1" indent="0" algn="l" rtl="0">
              <a:lnSpc>
                <a:spcPct val="120000"/>
              </a:lnSpc>
              <a:spcBef>
                <a:spcPts val="1200"/>
              </a:spcBef>
              <a:spcAft>
                <a:spcPts val="0"/>
              </a:spcAft>
              <a:buClr>
                <a:schemeClr val="dk1"/>
              </a:buClr>
              <a:buSzPts val="1400"/>
              <a:buNone/>
            </a:pPr>
            <a:r>
              <a:rPr lang="en-US" sz="1400" b="0" i="0">
                <a:latin typeface="Calibri"/>
                <a:ea typeface="Calibri"/>
                <a:cs typeface="Calibri"/>
                <a:sym typeface="Calibri"/>
              </a:rPr>
              <a:t>Sinh viên nộp hồ sơ qua đường bưu điện sẽ được ĐSQ cấp xác nhận và trả hồ sơ qua đường bưu điện. Do vậy khi nộp hồ sơ yêu cầu sinh viên chuẩn bị sẵn một phong bì có ghi sẵn địa chỉ người nhận thật chính xác và đã có dán tem để gửi cùng hồ sơ.</a:t>
            </a:r>
            <a:endParaRPr/>
          </a:p>
          <a:p>
            <a:pPr marL="339725" lvl="1" indent="0" algn="l" rtl="0">
              <a:lnSpc>
                <a:spcPct val="120000"/>
              </a:lnSpc>
              <a:spcBef>
                <a:spcPts val="1200"/>
              </a:spcBef>
              <a:spcAft>
                <a:spcPts val="0"/>
              </a:spcAft>
              <a:buClr>
                <a:schemeClr val="dk1"/>
              </a:buClr>
              <a:buSzPts val="1400"/>
              <a:buNone/>
            </a:pPr>
            <a:r>
              <a:rPr lang="en-US" sz="1400" b="0" i="0">
                <a:latin typeface="Calibri"/>
                <a:ea typeface="Calibri"/>
                <a:cs typeface="Calibri"/>
                <a:sym typeface="Calibri"/>
              </a:rPr>
              <a:t>Địa chỉ nộp hồ sơ qua đường bưu điện:</a:t>
            </a:r>
            <a:endParaRPr sz="1400" b="0" i="0">
              <a:latin typeface="Calibri"/>
              <a:ea typeface="Calibri"/>
              <a:cs typeface="Calibri"/>
              <a:sym typeface="Calibri"/>
            </a:endParaRPr>
          </a:p>
          <a:p>
            <a:pPr marL="339725" lvl="1" indent="0" algn="l" rtl="0">
              <a:lnSpc>
                <a:spcPct val="120000"/>
              </a:lnSpc>
              <a:spcBef>
                <a:spcPts val="1200"/>
              </a:spcBef>
              <a:spcAft>
                <a:spcPts val="0"/>
              </a:spcAft>
              <a:buClr>
                <a:schemeClr val="dk1"/>
              </a:buClr>
              <a:buSzPts val="1400"/>
              <a:buNone/>
            </a:pPr>
            <a:endParaRPr sz="1400" b="0" i="0">
              <a:latin typeface="Calibri"/>
              <a:ea typeface="Calibri"/>
              <a:cs typeface="Calibri"/>
              <a:sym typeface="Calibri"/>
            </a:endParaRPr>
          </a:p>
          <a:p>
            <a:pPr marL="339725" lvl="1" indent="0" algn="l" rtl="0">
              <a:lnSpc>
                <a:spcPct val="120000"/>
              </a:lnSpc>
              <a:spcBef>
                <a:spcPts val="1200"/>
              </a:spcBef>
              <a:spcAft>
                <a:spcPts val="0"/>
              </a:spcAft>
              <a:buClr>
                <a:schemeClr val="dk1"/>
              </a:buClr>
              <a:buSzPts val="1400"/>
              <a:buNone/>
            </a:pPr>
            <a:endParaRPr sz="1400" b="0" i="0">
              <a:latin typeface="Calibri"/>
              <a:ea typeface="Calibri"/>
              <a:cs typeface="Calibri"/>
              <a:sym typeface="Calibri"/>
            </a:endParaRPr>
          </a:p>
        </p:txBody>
      </p:sp>
      <p:pic>
        <p:nvPicPr>
          <p:cNvPr id="325" name="Google Shape;325;p15" descr="Các Bài viết của VSAK"/>
          <p:cNvPicPr preferRelativeResize="0"/>
          <p:nvPr/>
        </p:nvPicPr>
        <p:blipFill rotWithShape="1">
          <a:blip r:embed="rId3">
            <a:alphaModFix/>
          </a:blip>
          <a:srcRect/>
          <a:stretch/>
        </p:blipFill>
        <p:spPr>
          <a:xfrm>
            <a:off x="231212" y="85475"/>
            <a:ext cx="967175" cy="944813"/>
          </a:xfrm>
          <a:prstGeom prst="rect">
            <a:avLst/>
          </a:prstGeom>
          <a:noFill/>
          <a:ln>
            <a:noFill/>
          </a:ln>
        </p:spPr>
      </p:pic>
      <p:pic>
        <p:nvPicPr>
          <p:cNvPr id="326" name="Google Shape;326;p15" descr="Trang chủ"/>
          <p:cNvPicPr preferRelativeResize="0"/>
          <p:nvPr/>
        </p:nvPicPr>
        <p:blipFill rotWithShape="1">
          <a:blip r:embed="rId4">
            <a:alphaModFix/>
          </a:blip>
          <a:srcRect l="15998" r="14761"/>
          <a:stretch/>
        </p:blipFill>
        <p:spPr>
          <a:xfrm>
            <a:off x="1198387" y="67330"/>
            <a:ext cx="1058955" cy="962958"/>
          </a:xfrm>
          <a:prstGeom prst="rect">
            <a:avLst/>
          </a:prstGeom>
          <a:noFill/>
          <a:ln>
            <a:noFill/>
          </a:ln>
        </p:spPr>
      </p:pic>
      <p:sp>
        <p:nvSpPr>
          <p:cNvPr id="327" name="Google Shape;327;p15"/>
          <p:cNvSpPr txBox="1">
            <a:spLocks noGrp="1"/>
          </p:cNvSpPr>
          <p:nvPr>
            <p:ph type="title"/>
          </p:nvPr>
        </p:nvSpPr>
        <p:spPr>
          <a:xfrm>
            <a:off x="838200" y="7949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III. Thủ tục hồ sơ sau khi kết thúc khóa học</a:t>
            </a:r>
            <a:endParaRPr/>
          </a:p>
        </p:txBody>
      </p:sp>
      <p:pic>
        <p:nvPicPr>
          <p:cNvPr id="328" name="Google Shape;328;p15" descr="A picture containing graphical user interface&#10;&#10;Description automatically generated"/>
          <p:cNvPicPr preferRelativeResize="0"/>
          <p:nvPr/>
        </p:nvPicPr>
        <p:blipFill rotWithShape="1">
          <a:blip r:embed="rId5">
            <a:alphaModFix/>
          </a:blip>
          <a:srcRect t="81460"/>
          <a:stretch/>
        </p:blipFill>
        <p:spPr>
          <a:xfrm rot="10800000">
            <a:off x="2257341" y="-2"/>
            <a:ext cx="9934657" cy="1145177"/>
          </a:xfrm>
          <a:prstGeom prst="rect">
            <a:avLst/>
          </a:prstGeom>
          <a:noFill/>
          <a:ln>
            <a:noFill/>
          </a:ln>
        </p:spPr>
      </p:pic>
      <p:grpSp>
        <p:nvGrpSpPr>
          <p:cNvPr id="329" name="Google Shape;329;p15"/>
          <p:cNvGrpSpPr/>
          <p:nvPr/>
        </p:nvGrpSpPr>
        <p:grpSpPr>
          <a:xfrm>
            <a:off x="1197428" y="4981305"/>
            <a:ext cx="10515598" cy="1665140"/>
            <a:chOff x="0" y="0"/>
            <a:chExt cx="10515598" cy="1665140"/>
          </a:xfrm>
        </p:grpSpPr>
        <p:sp>
          <p:nvSpPr>
            <p:cNvPr id="330" name="Google Shape;330;p15"/>
            <p:cNvSpPr/>
            <p:nvPr/>
          </p:nvSpPr>
          <p:spPr>
            <a:xfrm>
              <a:off x="0" y="0"/>
              <a:ext cx="361776" cy="288404"/>
            </a:xfrm>
            <a:prstGeom prst="ellipse">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15"/>
            <p:cNvSpPr/>
            <p:nvPr/>
          </p:nvSpPr>
          <p:spPr>
            <a:xfrm>
              <a:off x="38194" y="28840"/>
              <a:ext cx="289419" cy="230723"/>
            </a:xfrm>
            <a:prstGeom prst="chord">
              <a:avLst>
                <a:gd name="adj1" fmla="val 0"/>
                <a:gd name="adj2" fmla="val 1080000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15"/>
            <p:cNvSpPr/>
            <p:nvPr/>
          </p:nvSpPr>
          <p:spPr>
            <a:xfrm>
              <a:off x="0" y="451440"/>
              <a:ext cx="5636471" cy="1213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15"/>
            <p:cNvSpPr txBox="1"/>
            <p:nvPr/>
          </p:nvSpPr>
          <p:spPr>
            <a:xfrm>
              <a:off x="0" y="451440"/>
              <a:ext cx="5636471" cy="1213700"/>
            </a:xfrm>
            <a:prstGeom prst="rect">
              <a:avLst/>
            </a:prstGeom>
            <a:noFill/>
            <a:ln>
              <a:noFill/>
            </a:ln>
          </p:spPr>
          <p:txBody>
            <a:bodyPr spcFirstLastPara="1" wrap="square" lIns="30475" tIns="30475" rIns="30475" bIns="304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Mr. Le Van Hung</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HP: +82-02-720.5124/+82-02-725.2487</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Email: hunglevan05@yahoo.com</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Địa chỉ: 주한 베트남대사관, 서울 종로구 북촌로 123 </a:t>
              </a:r>
              <a:endParaRPr sz="1200" b="0" i="0" u="none" strike="noStrike" cap="none">
                <a:solidFill>
                  <a:schemeClr val="dk1"/>
                </a:solidFill>
                <a:latin typeface="Calibri"/>
                <a:ea typeface="Calibri"/>
                <a:cs typeface="Calibri"/>
                <a:sym typeface="Calibri"/>
              </a:endParaRPr>
            </a:p>
          </p:txBody>
        </p:sp>
        <p:sp>
          <p:nvSpPr>
            <p:cNvPr id="334" name="Google Shape;334;p15"/>
            <p:cNvSpPr/>
            <p:nvPr/>
          </p:nvSpPr>
          <p:spPr>
            <a:xfrm>
              <a:off x="627581" y="0"/>
              <a:ext cx="4390900" cy="28840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15"/>
            <p:cNvSpPr txBox="1"/>
            <p:nvPr/>
          </p:nvSpPr>
          <p:spPr>
            <a:xfrm>
              <a:off x="627581" y="0"/>
              <a:ext cx="4390900" cy="288404"/>
            </a:xfrm>
            <a:prstGeom prst="rect">
              <a:avLst/>
            </a:prstGeom>
            <a:noFill/>
            <a:ln>
              <a:noFill/>
            </a:ln>
          </p:spPr>
          <p:txBody>
            <a:bodyPr spcFirstLastPara="1" wrap="square" lIns="35550" tIns="35550" rIns="35550" bIns="35550" anchor="b"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1" i="0" u="sng" strike="noStrike" cap="none">
                  <a:solidFill>
                    <a:schemeClr val="dk1"/>
                  </a:solidFill>
                  <a:latin typeface="Calibri"/>
                  <a:ea typeface="Calibri"/>
                  <a:cs typeface="Calibri"/>
                  <a:sym typeface="Calibri"/>
                </a:rPr>
                <a:t>Địa chỉ tiếng Hàn</a:t>
              </a:r>
              <a:endParaRPr sz="1400" b="0" i="0" u="none" strike="noStrike" cap="none">
                <a:solidFill>
                  <a:srgbClr val="000000"/>
                </a:solidFill>
                <a:latin typeface="Arial"/>
                <a:ea typeface="Arial"/>
                <a:cs typeface="Arial"/>
                <a:sym typeface="Arial"/>
              </a:endParaRPr>
            </a:p>
          </p:txBody>
        </p:sp>
        <p:sp>
          <p:nvSpPr>
            <p:cNvPr id="336" name="Google Shape;336;p15"/>
            <p:cNvSpPr/>
            <p:nvPr/>
          </p:nvSpPr>
          <p:spPr>
            <a:xfrm>
              <a:off x="5587167" y="0"/>
              <a:ext cx="361776" cy="288404"/>
            </a:xfrm>
            <a:prstGeom prst="ellipse">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15"/>
            <p:cNvSpPr/>
            <p:nvPr/>
          </p:nvSpPr>
          <p:spPr>
            <a:xfrm>
              <a:off x="5623331" y="19122"/>
              <a:ext cx="289419" cy="230723"/>
            </a:xfrm>
            <a:prstGeom prst="chord">
              <a:avLst>
                <a:gd name="adj1" fmla="val 16200000"/>
                <a:gd name="adj2" fmla="val 1620000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15"/>
            <p:cNvSpPr/>
            <p:nvPr/>
          </p:nvSpPr>
          <p:spPr>
            <a:xfrm>
              <a:off x="5706146" y="410186"/>
              <a:ext cx="4809452" cy="1213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15"/>
            <p:cNvSpPr txBox="1"/>
            <p:nvPr/>
          </p:nvSpPr>
          <p:spPr>
            <a:xfrm>
              <a:off x="5706146" y="410186"/>
              <a:ext cx="4809452" cy="1213700"/>
            </a:xfrm>
            <a:prstGeom prst="rect">
              <a:avLst/>
            </a:prstGeom>
            <a:noFill/>
            <a:ln>
              <a:noFill/>
            </a:ln>
          </p:spPr>
          <p:txBody>
            <a:bodyPr spcFirstLastPara="1" wrap="square" lIns="30475" tIns="30475" rIns="30475" bIns="30475" anchor="t" anchorCtr="0">
              <a:noAutofit/>
            </a:bodyPr>
            <a:lstStyle/>
            <a:p>
              <a:pPr marL="0" marR="0" lvl="0" indent="0" algn="l" rtl="0">
                <a:lnSpc>
                  <a:spcPct val="9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Mr. Le Van Hung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2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HP: +82-02-720.5124/+82-02-725.2487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2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Email: </a:t>
              </a:r>
              <a:r>
                <a:rPr lang="en-US" sz="1200" b="1" i="0" u="sng" strike="noStrike" cap="none">
                  <a:solidFill>
                    <a:schemeClr val="hlink"/>
                  </a:solidFill>
                  <a:latin typeface="Calibri"/>
                  <a:ea typeface="Calibri"/>
                  <a:cs typeface="Calibri"/>
                  <a:sym typeface="Calibri"/>
                  <a:hlinkClick r:id="rId6"/>
                </a:rPr>
                <a:t>hunglevan05@yahoo.com</a:t>
              </a:r>
              <a:endParaRPr sz="1200" b="1" i="0" u="none" strike="noStrike" cap="none">
                <a:solidFill>
                  <a:schemeClr val="dk1"/>
                </a:solidFill>
                <a:latin typeface="Calibri"/>
                <a:ea typeface="Calibri"/>
                <a:cs typeface="Calibri"/>
                <a:sym typeface="Calibri"/>
              </a:endParaRPr>
            </a:p>
            <a:p>
              <a:pPr marL="0" marR="0" lvl="0" indent="0" algn="l" rtl="0">
                <a:lnSpc>
                  <a:spcPct val="90000"/>
                </a:lnSpc>
                <a:spcBef>
                  <a:spcPts val="42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Địa chỉ: 123 Bukchon-ro, Jongno-gu, Seoul, Korea</a:t>
              </a:r>
              <a:endParaRPr sz="1200" b="1" i="0" u="none" strike="noStrike" cap="none">
                <a:solidFill>
                  <a:schemeClr val="dk1"/>
                </a:solidFill>
                <a:latin typeface="Calibri"/>
                <a:ea typeface="Calibri"/>
                <a:cs typeface="Calibri"/>
                <a:sym typeface="Calibri"/>
              </a:endParaRPr>
            </a:p>
            <a:p>
              <a:pPr marL="0" marR="0" lvl="0" indent="0" algn="l" rtl="0">
                <a:lnSpc>
                  <a:spcPct val="90000"/>
                </a:lnSpc>
                <a:spcBef>
                  <a:spcPts val="42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Embassy of the Socialist Republic of Vietnam in The Republic of Korea</a:t>
              </a:r>
              <a:endParaRPr sz="1400" b="0" i="0" u="none" strike="noStrike" cap="none">
                <a:solidFill>
                  <a:srgbClr val="000000"/>
                </a:solidFill>
                <a:latin typeface="Arial"/>
                <a:ea typeface="Arial"/>
                <a:cs typeface="Arial"/>
                <a:sym typeface="Arial"/>
              </a:endParaRPr>
            </a:p>
          </p:txBody>
        </p:sp>
        <p:sp>
          <p:nvSpPr>
            <p:cNvPr id="340" name="Google Shape;340;p15"/>
            <p:cNvSpPr/>
            <p:nvPr/>
          </p:nvSpPr>
          <p:spPr>
            <a:xfrm>
              <a:off x="6396803" y="0"/>
              <a:ext cx="3418548" cy="28840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15"/>
            <p:cNvSpPr txBox="1"/>
            <p:nvPr/>
          </p:nvSpPr>
          <p:spPr>
            <a:xfrm>
              <a:off x="6396803" y="0"/>
              <a:ext cx="3418548" cy="288404"/>
            </a:xfrm>
            <a:prstGeom prst="rect">
              <a:avLst/>
            </a:prstGeom>
            <a:noFill/>
            <a:ln>
              <a:noFill/>
            </a:ln>
          </p:spPr>
          <p:txBody>
            <a:bodyPr spcFirstLastPara="1" wrap="square" lIns="35550" tIns="35550" rIns="35550" bIns="35550" anchor="b"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1" i="0" u="sng" strike="noStrike" cap="none">
                  <a:solidFill>
                    <a:schemeClr val="dk1"/>
                  </a:solidFill>
                  <a:latin typeface="Calibri"/>
                  <a:ea typeface="Calibri"/>
                  <a:cs typeface="Calibri"/>
                  <a:sym typeface="Calibri"/>
                </a:rPr>
                <a:t>Địa chỉ tiếng Anh</a:t>
              </a:r>
              <a:endParaRPr sz="1400" b="0" i="0" u="none" strike="noStrike" cap="none">
                <a:solidFill>
                  <a:srgbClr val="000000"/>
                </a:solidFill>
                <a:latin typeface="Arial"/>
                <a:ea typeface="Arial"/>
                <a:cs typeface="Arial"/>
                <a:sym typeface="Arial"/>
              </a:endParaRPr>
            </a:p>
          </p:txBody>
        </p:sp>
      </p:grpSp>
      <p:sp>
        <p:nvSpPr>
          <p:cNvPr id="342" name="Google Shape;342;p15"/>
          <p:cNvSpPr txBox="1"/>
          <p:nvPr/>
        </p:nvSpPr>
        <p:spPr>
          <a:xfrm>
            <a:off x="2257340" y="425641"/>
            <a:ext cx="369061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Hội sinh viên Việt Nam tại Hàn Quốc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6"/>
          <p:cNvSpPr txBox="1">
            <a:spLocks noGrp="1"/>
          </p:cNvSpPr>
          <p:nvPr>
            <p:ph type="body" idx="1"/>
          </p:nvPr>
        </p:nvSpPr>
        <p:spPr>
          <a:xfrm>
            <a:off x="833057" y="1958229"/>
            <a:ext cx="10879971" cy="4814296"/>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1"/>
              </a:buClr>
              <a:buSzPts val="2800"/>
              <a:buNone/>
            </a:pPr>
            <a:r>
              <a:rPr lang="en-US" b="1"/>
              <a:t>3.2 Chứng thực hợp pháp hóa lãnh sự tài liệu tại Hàn Quốc</a:t>
            </a:r>
            <a:endParaRPr/>
          </a:p>
          <a:p>
            <a:pPr marL="339725" lvl="1" indent="0" algn="l" rtl="0">
              <a:lnSpc>
                <a:spcPct val="120000"/>
              </a:lnSpc>
              <a:spcBef>
                <a:spcPts val="1200"/>
              </a:spcBef>
              <a:spcAft>
                <a:spcPts val="0"/>
              </a:spcAft>
              <a:buClr>
                <a:schemeClr val="dk1"/>
              </a:buClr>
              <a:buSzPts val="1400"/>
              <a:buNone/>
            </a:pPr>
            <a:endParaRPr sz="1400" b="0" i="0">
              <a:latin typeface="Calibri"/>
              <a:ea typeface="Calibri"/>
              <a:cs typeface="Calibri"/>
              <a:sym typeface="Calibri"/>
            </a:endParaRPr>
          </a:p>
          <a:p>
            <a:pPr marL="339725" lvl="1" indent="0" algn="l" rtl="0">
              <a:lnSpc>
                <a:spcPct val="120000"/>
              </a:lnSpc>
              <a:spcBef>
                <a:spcPts val="1200"/>
              </a:spcBef>
              <a:spcAft>
                <a:spcPts val="0"/>
              </a:spcAft>
              <a:buClr>
                <a:schemeClr val="dk1"/>
              </a:buClr>
              <a:buSzPts val="1400"/>
              <a:buNone/>
            </a:pPr>
            <a:endParaRPr sz="1400" b="0" i="0">
              <a:latin typeface="Calibri"/>
              <a:ea typeface="Calibri"/>
              <a:cs typeface="Calibri"/>
              <a:sym typeface="Calibri"/>
            </a:endParaRPr>
          </a:p>
        </p:txBody>
      </p:sp>
      <p:pic>
        <p:nvPicPr>
          <p:cNvPr id="348" name="Google Shape;348;p16" descr="Các Bài viết của VSAK"/>
          <p:cNvPicPr preferRelativeResize="0"/>
          <p:nvPr/>
        </p:nvPicPr>
        <p:blipFill rotWithShape="1">
          <a:blip r:embed="rId3">
            <a:alphaModFix/>
          </a:blip>
          <a:srcRect/>
          <a:stretch/>
        </p:blipFill>
        <p:spPr>
          <a:xfrm>
            <a:off x="231212" y="85475"/>
            <a:ext cx="967175" cy="944813"/>
          </a:xfrm>
          <a:prstGeom prst="rect">
            <a:avLst/>
          </a:prstGeom>
          <a:noFill/>
          <a:ln>
            <a:noFill/>
          </a:ln>
        </p:spPr>
      </p:pic>
      <p:pic>
        <p:nvPicPr>
          <p:cNvPr id="349" name="Google Shape;349;p16" descr="Trang chủ"/>
          <p:cNvPicPr preferRelativeResize="0"/>
          <p:nvPr/>
        </p:nvPicPr>
        <p:blipFill rotWithShape="1">
          <a:blip r:embed="rId4">
            <a:alphaModFix/>
          </a:blip>
          <a:srcRect l="15998" r="14761"/>
          <a:stretch/>
        </p:blipFill>
        <p:spPr>
          <a:xfrm>
            <a:off x="1198387" y="67330"/>
            <a:ext cx="1058955" cy="962958"/>
          </a:xfrm>
          <a:prstGeom prst="rect">
            <a:avLst/>
          </a:prstGeom>
          <a:noFill/>
          <a:ln>
            <a:noFill/>
          </a:ln>
        </p:spPr>
      </p:pic>
      <p:sp>
        <p:nvSpPr>
          <p:cNvPr id="350" name="Google Shape;350;p16"/>
          <p:cNvSpPr txBox="1">
            <a:spLocks noGrp="1"/>
          </p:cNvSpPr>
          <p:nvPr>
            <p:ph type="title"/>
          </p:nvPr>
        </p:nvSpPr>
        <p:spPr>
          <a:xfrm>
            <a:off x="838200" y="7949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III. Thủ tục hồ sơ sau khi kết thúc khóa học</a:t>
            </a:r>
            <a:endParaRPr/>
          </a:p>
        </p:txBody>
      </p:sp>
      <p:pic>
        <p:nvPicPr>
          <p:cNvPr id="351" name="Google Shape;351;p16" descr="A picture containing graphical user interface&#10;&#10;Description automatically generated"/>
          <p:cNvPicPr preferRelativeResize="0"/>
          <p:nvPr/>
        </p:nvPicPr>
        <p:blipFill rotWithShape="1">
          <a:blip r:embed="rId5">
            <a:alphaModFix/>
          </a:blip>
          <a:srcRect t="81460"/>
          <a:stretch/>
        </p:blipFill>
        <p:spPr>
          <a:xfrm rot="10800000">
            <a:off x="2257341" y="-2"/>
            <a:ext cx="9934657" cy="1145177"/>
          </a:xfrm>
          <a:prstGeom prst="rect">
            <a:avLst/>
          </a:prstGeom>
          <a:noFill/>
          <a:ln>
            <a:noFill/>
          </a:ln>
        </p:spPr>
      </p:pic>
      <p:grpSp>
        <p:nvGrpSpPr>
          <p:cNvPr id="352" name="Google Shape;352;p16"/>
          <p:cNvGrpSpPr/>
          <p:nvPr/>
        </p:nvGrpSpPr>
        <p:grpSpPr>
          <a:xfrm>
            <a:off x="1198387" y="2702349"/>
            <a:ext cx="10375304" cy="3853320"/>
            <a:chOff x="0" y="1883"/>
            <a:chExt cx="10375304" cy="3853320"/>
          </a:xfrm>
        </p:grpSpPr>
        <p:cxnSp>
          <p:nvCxnSpPr>
            <p:cNvPr id="353" name="Google Shape;353;p16"/>
            <p:cNvCxnSpPr/>
            <p:nvPr/>
          </p:nvCxnSpPr>
          <p:spPr>
            <a:xfrm>
              <a:off x="0" y="1883"/>
              <a:ext cx="10375304"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354" name="Google Shape;354;p16"/>
            <p:cNvSpPr/>
            <p:nvPr/>
          </p:nvSpPr>
          <p:spPr>
            <a:xfrm>
              <a:off x="0" y="1883"/>
              <a:ext cx="1658990" cy="3853320"/>
            </a:xfrm>
            <a:prstGeom prst="rect">
              <a:avLst/>
            </a:prstGeom>
            <a:solidFill>
              <a:srgbClr val="1F386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6"/>
            <p:cNvSpPr txBox="1"/>
            <p:nvPr/>
          </p:nvSpPr>
          <p:spPr>
            <a:xfrm>
              <a:off x="0" y="1883"/>
              <a:ext cx="1658990" cy="3853320"/>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Quy trình</a:t>
              </a:r>
              <a:endParaRPr sz="1400" b="0" i="0" u="none" strike="noStrike" cap="none">
                <a:solidFill>
                  <a:srgbClr val="000000"/>
                </a:solidFill>
                <a:latin typeface="Arial"/>
                <a:ea typeface="Arial"/>
                <a:cs typeface="Arial"/>
                <a:sym typeface="Arial"/>
              </a:endParaRPr>
            </a:p>
          </p:txBody>
        </p:sp>
        <p:sp>
          <p:nvSpPr>
            <p:cNvPr id="356" name="Google Shape;356;p16"/>
            <p:cNvSpPr/>
            <p:nvPr/>
          </p:nvSpPr>
          <p:spPr>
            <a:xfrm>
              <a:off x="1814619" y="90125"/>
              <a:ext cx="8144613" cy="1764850"/>
            </a:xfrm>
            <a:prstGeom prst="rect">
              <a:avLst/>
            </a:prstGeom>
            <a:solidFill>
              <a:srgbClr val="D8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16"/>
            <p:cNvSpPr txBox="1"/>
            <p:nvPr/>
          </p:nvSpPr>
          <p:spPr>
            <a:xfrm>
              <a:off x="1814619" y="90125"/>
              <a:ext cx="8144613" cy="1764850"/>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1" i="0" u="none" strike="noStrike" cap="none">
                  <a:solidFill>
                    <a:schemeClr val="dk1"/>
                  </a:solidFill>
                  <a:latin typeface="Calibri"/>
                  <a:ea typeface="Calibri"/>
                  <a:cs typeface="Calibri"/>
                  <a:sym typeface="Calibri"/>
                </a:rPr>
                <a:t>1. Dịch thuật, công chứng</a:t>
              </a:r>
              <a:endParaRPr sz="1400" b="1" i="0" u="none" strike="noStrike" cap="none">
                <a:solidFill>
                  <a:srgbClr val="000000"/>
                </a:solidFill>
                <a:latin typeface="Arial"/>
                <a:ea typeface="Arial"/>
                <a:cs typeface="Arial"/>
                <a:sym typeface="Arial"/>
              </a:endParaRPr>
            </a:p>
            <a:p>
              <a:pPr marL="0" marR="0" lvl="0" indent="0" algn="l" rtl="0">
                <a:lnSpc>
                  <a:spcPct val="90000"/>
                </a:lnSpc>
                <a:spcBef>
                  <a:spcPts val="49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 Dịch thuật giấy tờ từ tiếng Hàn (hoặc tiếng Anh) ra tiếng Việt. Văn phòng dịch thuật ở tầng 2 tòa nhà Ngoại Giao 외교센터.</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9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 Công chứng bản dịch thuật với bản gốc tại văn phòng công chứng đôi diện văn phòng dịch thuật.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9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 Địa chỉ tòa nhà 외교센터: 서울 서초구 남부순환로 2558(서초동) 외교센터빌딩 2층 202호 (법무법인 한미)  (Ga tàu: 양재역 exit 12, đi thẳng khoảng 500m).</a:t>
              </a:r>
              <a:endParaRPr sz="1400" b="0" i="0" u="none" strike="noStrike" cap="none">
                <a:solidFill>
                  <a:schemeClr val="dk1"/>
                </a:solidFill>
                <a:latin typeface="Calibri"/>
                <a:ea typeface="Calibri"/>
                <a:cs typeface="Calibri"/>
                <a:sym typeface="Calibri"/>
              </a:endParaRPr>
            </a:p>
          </p:txBody>
        </p:sp>
        <p:cxnSp>
          <p:nvCxnSpPr>
            <p:cNvPr id="358" name="Google Shape;358;p16"/>
            <p:cNvCxnSpPr/>
            <p:nvPr/>
          </p:nvCxnSpPr>
          <p:spPr>
            <a:xfrm>
              <a:off x="1658990" y="1854976"/>
              <a:ext cx="8300243"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359" name="Google Shape;359;p16"/>
            <p:cNvSpPr/>
            <p:nvPr/>
          </p:nvSpPr>
          <p:spPr>
            <a:xfrm>
              <a:off x="1814619" y="1943219"/>
              <a:ext cx="8144613" cy="786805"/>
            </a:xfrm>
            <a:prstGeom prst="rect">
              <a:avLst/>
            </a:prstGeom>
            <a:solidFill>
              <a:srgbClr val="B3C6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16"/>
            <p:cNvSpPr txBox="1"/>
            <p:nvPr/>
          </p:nvSpPr>
          <p:spPr>
            <a:xfrm>
              <a:off x="1814619" y="1943219"/>
              <a:ext cx="8144613" cy="786805"/>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2. Đăng kí hợp pháp hóa lãnh sự</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9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  Mua tem và điền đơn đăng kí hợp pháp hóa lãnh sự tại tầng 6 tòa nhà Ngoại Giao 외교센터</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cxnSp>
          <p:nvCxnSpPr>
            <p:cNvPr id="361" name="Google Shape;361;p16"/>
            <p:cNvCxnSpPr/>
            <p:nvPr/>
          </p:nvCxnSpPr>
          <p:spPr>
            <a:xfrm>
              <a:off x="1658990" y="2730025"/>
              <a:ext cx="8300243"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362" name="Google Shape;362;p16"/>
            <p:cNvSpPr/>
            <p:nvPr/>
          </p:nvSpPr>
          <p:spPr>
            <a:xfrm>
              <a:off x="1814619" y="2818267"/>
              <a:ext cx="8144613" cy="945059"/>
            </a:xfrm>
            <a:prstGeom prst="rect">
              <a:avLst/>
            </a:prstGeom>
            <a:solidFill>
              <a:srgbClr val="8DA9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6"/>
            <p:cNvSpPr txBox="1"/>
            <p:nvPr/>
          </p:nvSpPr>
          <p:spPr>
            <a:xfrm>
              <a:off x="1814619" y="2818267"/>
              <a:ext cx="8144613" cy="945059"/>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3. Chứng thực tài liệu</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9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 Mang bản dịch công chứng đã có dấu HPH của Bộ Ngoại giao Hàn Quốc lên ĐSQ Việt Nam tại Hàn để chứng thực</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9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 Tại đây chỉ nhận hồ sơ buổi sáng và trả buổi chiều.</a:t>
              </a:r>
              <a:endParaRPr sz="1400" b="0" i="0" u="none" strike="noStrike" cap="none">
                <a:solidFill>
                  <a:srgbClr val="000000"/>
                </a:solidFill>
                <a:latin typeface="Arial"/>
                <a:ea typeface="Arial"/>
                <a:cs typeface="Arial"/>
                <a:sym typeface="Arial"/>
              </a:endParaRPr>
            </a:p>
          </p:txBody>
        </p:sp>
        <p:cxnSp>
          <p:nvCxnSpPr>
            <p:cNvPr id="364" name="Google Shape;364;p16"/>
            <p:cNvCxnSpPr/>
            <p:nvPr/>
          </p:nvCxnSpPr>
          <p:spPr>
            <a:xfrm>
              <a:off x="1658990" y="3763327"/>
              <a:ext cx="8300243"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grpSp>
      <p:sp>
        <p:nvSpPr>
          <p:cNvPr id="365" name="Google Shape;365;p16"/>
          <p:cNvSpPr txBox="1"/>
          <p:nvPr/>
        </p:nvSpPr>
        <p:spPr>
          <a:xfrm>
            <a:off x="2257340" y="425641"/>
            <a:ext cx="369061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Hội sinh viên Việt Nam tại Hàn Quốc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7"/>
          <p:cNvSpPr txBox="1">
            <a:spLocks noGrp="1"/>
          </p:cNvSpPr>
          <p:nvPr>
            <p:ph type="body" idx="1"/>
          </p:nvPr>
        </p:nvSpPr>
        <p:spPr>
          <a:xfrm>
            <a:off x="833057" y="1958229"/>
            <a:ext cx="10879971" cy="4814296"/>
          </a:xfrm>
          <a:prstGeom prst="rect">
            <a:avLst/>
          </a:prstGeom>
          <a:noFill/>
          <a:ln>
            <a:noFill/>
          </a:ln>
        </p:spPr>
        <p:txBody>
          <a:bodyPr spcFirstLastPara="1" wrap="square" lIns="91425" tIns="45700" rIns="91425" bIns="45700" anchor="t" anchorCtr="0">
            <a:normAutofit/>
          </a:bodyPr>
          <a:lstStyle/>
          <a:p>
            <a:pPr marL="339725" lvl="1" indent="0" algn="l" rtl="0">
              <a:lnSpc>
                <a:spcPct val="120000"/>
              </a:lnSpc>
              <a:spcBef>
                <a:spcPts val="0"/>
              </a:spcBef>
              <a:spcAft>
                <a:spcPts val="0"/>
              </a:spcAft>
              <a:buClr>
                <a:schemeClr val="dk1"/>
              </a:buClr>
              <a:buSzPts val="1400"/>
              <a:buNone/>
            </a:pPr>
            <a:endParaRPr sz="1400" b="0" i="0">
              <a:latin typeface="Calibri"/>
              <a:ea typeface="Calibri"/>
              <a:cs typeface="Calibri"/>
              <a:sym typeface="Calibri"/>
            </a:endParaRPr>
          </a:p>
          <a:p>
            <a:pPr marL="339725" lvl="1" indent="0" algn="l" rtl="0">
              <a:lnSpc>
                <a:spcPct val="120000"/>
              </a:lnSpc>
              <a:spcBef>
                <a:spcPts val="1200"/>
              </a:spcBef>
              <a:spcAft>
                <a:spcPts val="0"/>
              </a:spcAft>
              <a:buClr>
                <a:schemeClr val="dk1"/>
              </a:buClr>
              <a:buSzPts val="1400"/>
              <a:buNone/>
            </a:pPr>
            <a:endParaRPr sz="1400" b="0" i="0">
              <a:latin typeface="Calibri"/>
              <a:ea typeface="Calibri"/>
              <a:cs typeface="Calibri"/>
              <a:sym typeface="Calibri"/>
            </a:endParaRPr>
          </a:p>
        </p:txBody>
      </p:sp>
      <p:pic>
        <p:nvPicPr>
          <p:cNvPr id="371" name="Google Shape;371;p17" descr="Các Bài viết của VSAK"/>
          <p:cNvPicPr preferRelativeResize="0"/>
          <p:nvPr/>
        </p:nvPicPr>
        <p:blipFill rotWithShape="1">
          <a:blip r:embed="rId3">
            <a:alphaModFix/>
          </a:blip>
          <a:srcRect/>
          <a:stretch/>
        </p:blipFill>
        <p:spPr>
          <a:xfrm>
            <a:off x="231212" y="85475"/>
            <a:ext cx="967175" cy="944813"/>
          </a:xfrm>
          <a:prstGeom prst="rect">
            <a:avLst/>
          </a:prstGeom>
          <a:noFill/>
          <a:ln>
            <a:noFill/>
          </a:ln>
        </p:spPr>
      </p:pic>
      <p:pic>
        <p:nvPicPr>
          <p:cNvPr id="372" name="Google Shape;372;p17" descr="Trang chủ"/>
          <p:cNvPicPr preferRelativeResize="0"/>
          <p:nvPr/>
        </p:nvPicPr>
        <p:blipFill rotWithShape="1">
          <a:blip r:embed="rId4">
            <a:alphaModFix/>
          </a:blip>
          <a:srcRect l="15998" r="14761"/>
          <a:stretch/>
        </p:blipFill>
        <p:spPr>
          <a:xfrm>
            <a:off x="1198387" y="67330"/>
            <a:ext cx="1058955" cy="962958"/>
          </a:xfrm>
          <a:prstGeom prst="rect">
            <a:avLst/>
          </a:prstGeom>
          <a:noFill/>
          <a:ln>
            <a:noFill/>
          </a:ln>
        </p:spPr>
      </p:pic>
      <p:sp>
        <p:nvSpPr>
          <p:cNvPr id="373" name="Google Shape;373;p17"/>
          <p:cNvSpPr txBox="1">
            <a:spLocks noGrp="1"/>
          </p:cNvSpPr>
          <p:nvPr>
            <p:ph type="title"/>
          </p:nvPr>
        </p:nvSpPr>
        <p:spPr>
          <a:xfrm>
            <a:off x="911425" y="1893498"/>
            <a:ext cx="10515600" cy="1624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Hướng dẫn các thủ tục cần thiết cho </a:t>
            </a:r>
            <a:br>
              <a:rPr lang="en-US" b="1"/>
            </a:br>
            <a:r>
              <a:rPr lang="en-US" b="1"/>
              <a:t>du học sinh tại Hàn Quốc</a:t>
            </a:r>
            <a:endParaRPr/>
          </a:p>
        </p:txBody>
      </p:sp>
      <p:pic>
        <p:nvPicPr>
          <p:cNvPr id="374" name="Google Shape;374;p17" descr="A picture containing graphical user interface&#10;&#10;Description automatically generated"/>
          <p:cNvPicPr preferRelativeResize="0"/>
          <p:nvPr/>
        </p:nvPicPr>
        <p:blipFill rotWithShape="1">
          <a:blip r:embed="rId5">
            <a:alphaModFix/>
          </a:blip>
          <a:srcRect t="81460"/>
          <a:stretch/>
        </p:blipFill>
        <p:spPr>
          <a:xfrm rot="10800000">
            <a:off x="2257341" y="-2"/>
            <a:ext cx="9934657" cy="1145177"/>
          </a:xfrm>
          <a:prstGeom prst="rect">
            <a:avLst/>
          </a:prstGeom>
          <a:noFill/>
          <a:ln>
            <a:noFill/>
          </a:ln>
        </p:spPr>
      </p:pic>
      <p:sp>
        <p:nvSpPr>
          <p:cNvPr id="375" name="Google Shape;375;p17"/>
          <p:cNvSpPr txBox="1"/>
          <p:nvPr/>
        </p:nvSpPr>
        <p:spPr>
          <a:xfrm>
            <a:off x="2257340" y="425641"/>
            <a:ext cx="369061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Hội sinh viên Việt Nam tại Hàn Quốc</a:t>
            </a:r>
            <a:endParaRPr sz="1400" b="0" i="0" u="none" strike="noStrike" cap="none">
              <a:solidFill>
                <a:srgbClr val="000000"/>
              </a:solidFill>
              <a:latin typeface="Arial"/>
              <a:ea typeface="Arial"/>
              <a:cs typeface="Arial"/>
              <a:sym typeface="Arial"/>
            </a:endParaRPr>
          </a:p>
        </p:txBody>
      </p:sp>
      <p:pic>
        <p:nvPicPr>
          <p:cNvPr id="376" name="Google Shape;376;p17" descr="64,994 Thank You Phrase Stock Photos, Pictures &amp; Royalty-Free Images -  iStock"/>
          <p:cNvPicPr preferRelativeResize="0"/>
          <p:nvPr/>
        </p:nvPicPr>
        <p:blipFill rotWithShape="1">
          <a:blip r:embed="rId6">
            <a:alphaModFix/>
          </a:blip>
          <a:srcRect/>
          <a:stretch/>
        </p:blipFill>
        <p:spPr>
          <a:xfrm>
            <a:off x="3187337" y="3322582"/>
            <a:ext cx="5347063" cy="28206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body" idx="1"/>
          </p:nvPr>
        </p:nvSpPr>
        <p:spPr>
          <a:xfrm>
            <a:off x="833057" y="1958229"/>
            <a:ext cx="10879971" cy="4814296"/>
          </a:xfrm>
          <a:prstGeom prst="rect">
            <a:avLst/>
          </a:prstGeom>
          <a:noFill/>
          <a:ln>
            <a:noFill/>
          </a:ln>
        </p:spPr>
        <p:txBody>
          <a:bodyPr spcFirstLastPara="1" wrap="square" lIns="91425" tIns="45700" rIns="91425" bIns="45700" anchor="t" anchorCtr="0">
            <a:normAutofit/>
          </a:bodyPr>
          <a:lstStyle/>
          <a:p>
            <a:pPr marL="339725" lvl="1" indent="0" algn="l" rtl="0">
              <a:lnSpc>
                <a:spcPct val="120000"/>
              </a:lnSpc>
              <a:spcBef>
                <a:spcPts val="0"/>
              </a:spcBef>
              <a:spcAft>
                <a:spcPts val="0"/>
              </a:spcAft>
              <a:buClr>
                <a:schemeClr val="dk1"/>
              </a:buClr>
              <a:buSzPts val="1400"/>
              <a:buNone/>
            </a:pPr>
            <a:endParaRPr sz="1400" b="0" i="0">
              <a:latin typeface="Calibri"/>
              <a:ea typeface="Calibri"/>
              <a:cs typeface="Calibri"/>
              <a:sym typeface="Calibri"/>
            </a:endParaRPr>
          </a:p>
          <a:p>
            <a:pPr marL="339725" lvl="1" indent="0" algn="l" rtl="0">
              <a:lnSpc>
                <a:spcPct val="120000"/>
              </a:lnSpc>
              <a:spcBef>
                <a:spcPts val="1200"/>
              </a:spcBef>
              <a:spcAft>
                <a:spcPts val="0"/>
              </a:spcAft>
              <a:buClr>
                <a:schemeClr val="dk1"/>
              </a:buClr>
              <a:buSzPts val="1400"/>
              <a:buNone/>
            </a:pPr>
            <a:endParaRPr sz="1400" b="0" i="0">
              <a:latin typeface="Calibri"/>
              <a:ea typeface="Calibri"/>
              <a:cs typeface="Calibri"/>
              <a:sym typeface="Calibri"/>
            </a:endParaRPr>
          </a:p>
        </p:txBody>
      </p:sp>
      <p:pic>
        <p:nvPicPr>
          <p:cNvPr id="95" name="Google Shape;95;p2" descr="Các Bài viết của VSAK"/>
          <p:cNvPicPr preferRelativeResize="0"/>
          <p:nvPr/>
        </p:nvPicPr>
        <p:blipFill rotWithShape="1">
          <a:blip r:embed="rId3">
            <a:alphaModFix/>
          </a:blip>
          <a:srcRect/>
          <a:stretch/>
        </p:blipFill>
        <p:spPr>
          <a:xfrm>
            <a:off x="231212" y="85475"/>
            <a:ext cx="967175" cy="944813"/>
          </a:xfrm>
          <a:prstGeom prst="rect">
            <a:avLst/>
          </a:prstGeom>
          <a:noFill/>
          <a:ln>
            <a:noFill/>
          </a:ln>
        </p:spPr>
      </p:pic>
      <p:pic>
        <p:nvPicPr>
          <p:cNvPr id="96" name="Google Shape;96;p2" descr="Trang chủ"/>
          <p:cNvPicPr preferRelativeResize="0"/>
          <p:nvPr/>
        </p:nvPicPr>
        <p:blipFill rotWithShape="1">
          <a:blip r:embed="rId4">
            <a:alphaModFix/>
          </a:blip>
          <a:srcRect l="15998" r="14761"/>
          <a:stretch/>
        </p:blipFill>
        <p:spPr>
          <a:xfrm>
            <a:off x="1198387" y="67330"/>
            <a:ext cx="1058955" cy="962958"/>
          </a:xfrm>
          <a:prstGeom prst="rect">
            <a:avLst/>
          </a:prstGeom>
          <a:noFill/>
          <a:ln>
            <a:noFill/>
          </a:ln>
        </p:spPr>
      </p:pic>
      <p:sp>
        <p:nvSpPr>
          <p:cNvPr id="97" name="Google Shape;97;p2"/>
          <p:cNvSpPr txBox="1">
            <a:spLocks noGrp="1"/>
          </p:cNvSpPr>
          <p:nvPr>
            <p:ph type="title"/>
          </p:nvPr>
        </p:nvSpPr>
        <p:spPr>
          <a:xfrm>
            <a:off x="825137" y="1048433"/>
            <a:ext cx="10515600" cy="385150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Các thủ tục cần thiết cho </a:t>
            </a:r>
            <a:br>
              <a:rPr lang="en-US" b="1"/>
            </a:br>
            <a:r>
              <a:rPr lang="en-US" b="1"/>
              <a:t>du học sinh tại Hàn Quốc</a:t>
            </a:r>
            <a:br>
              <a:rPr lang="en-US" b="1"/>
            </a:br>
            <a:br>
              <a:rPr lang="en-US" b="1"/>
            </a:br>
            <a:endParaRPr b="1"/>
          </a:p>
        </p:txBody>
      </p:sp>
      <p:pic>
        <p:nvPicPr>
          <p:cNvPr id="98" name="Google Shape;98;p2" descr="A picture containing graphical user interface&#10;&#10;Description automatically generated"/>
          <p:cNvPicPr preferRelativeResize="0"/>
          <p:nvPr/>
        </p:nvPicPr>
        <p:blipFill rotWithShape="1">
          <a:blip r:embed="rId5">
            <a:alphaModFix/>
          </a:blip>
          <a:srcRect t="81460"/>
          <a:stretch/>
        </p:blipFill>
        <p:spPr>
          <a:xfrm rot="10800000">
            <a:off x="2257341" y="-2"/>
            <a:ext cx="9934657" cy="1145177"/>
          </a:xfrm>
          <a:prstGeom prst="rect">
            <a:avLst/>
          </a:prstGeom>
          <a:noFill/>
          <a:ln>
            <a:noFill/>
          </a:ln>
        </p:spPr>
      </p:pic>
      <p:sp>
        <p:nvSpPr>
          <p:cNvPr id="99" name="Google Shape;99;p2"/>
          <p:cNvSpPr txBox="1"/>
          <p:nvPr/>
        </p:nvSpPr>
        <p:spPr>
          <a:xfrm>
            <a:off x="2257340" y="425641"/>
            <a:ext cx="369061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Hội sinh viên Việt Nam tại Hàn Quốc</a:t>
            </a:r>
            <a:endParaRPr sz="1400" b="0" i="0" u="none" strike="noStrike" cap="none">
              <a:solidFill>
                <a:srgbClr val="000000"/>
              </a:solidFill>
              <a:latin typeface="Arial"/>
              <a:ea typeface="Arial"/>
              <a:cs typeface="Arial"/>
              <a:sym typeface="Arial"/>
            </a:endParaRPr>
          </a:p>
        </p:txBody>
      </p:sp>
      <p:grpSp>
        <p:nvGrpSpPr>
          <p:cNvPr id="100" name="Google Shape;100;p2"/>
          <p:cNvGrpSpPr/>
          <p:nvPr/>
        </p:nvGrpSpPr>
        <p:grpSpPr>
          <a:xfrm>
            <a:off x="3124141" y="3249913"/>
            <a:ext cx="6297799" cy="2818346"/>
            <a:chOff x="2010929" y="1615"/>
            <a:chExt cx="6297799" cy="2818346"/>
          </a:xfrm>
        </p:grpSpPr>
        <p:sp>
          <p:nvSpPr>
            <p:cNvPr id="101" name="Google Shape;101;p2"/>
            <p:cNvSpPr/>
            <p:nvPr/>
          </p:nvSpPr>
          <p:spPr>
            <a:xfrm rot="5400000">
              <a:off x="2402068" y="682783"/>
              <a:ext cx="1178171" cy="1960450"/>
            </a:xfrm>
            <a:prstGeom prst="corner">
              <a:avLst>
                <a:gd name="adj1" fmla="val 16120"/>
                <a:gd name="adj2" fmla="val 16110"/>
              </a:avLst>
            </a:prstGeom>
            <a:solidFill>
              <a:srgbClr val="D8E2F3"/>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a:off x="2205402" y="1268535"/>
              <a:ext cx="1769905" cy="1551425"/>
            </a:xfrm>
            <a:prstGeom prst="rect">
              <a:avLst/>
            </a:prstGeom>
            <a:solidFill>
              <a:srgbClr val="2F5496"/>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
            <p:cNvSpPr txBox="1"/>
            <p:nvPr/>
          </p:nvSpPr>
          <p:spPr>
            <a:xfrm>
              <a:off x="2205402" y="1268535"/>
              <a:ext cx="1769905" cy="155142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1" i="1" u="none" strike="noStrike" cap="none">
                  <a:solidFill>
                    <a:schemeClr val="dk1"/>
                  </a:solidFill>
                  <a:latin typeface="Calibri"/>
                  <a:ea typeface="Calibri"/>
                  <a:cs typeface="Calibri"/>
                  <a:sym typeface="Calibri"/>
                </a:rPr>
                <a:t>I. Thủ tục hồ sơ sau khi nhập học</a:t>
              </a:r>
              <a:endParaRPr sz="2400" b="1" i="1" u="none" strike="noStrike" cap="none">
                <a:solidFill>
                  <a:schemeClr val="dk1"/>
                </a:solidFill>
                <a:latin typeface="Calibri"/>
                <a:ea typeface="Calibri"/>
                <a:cs typeface="Calibri"/>
                <a:sym typeface="Calibri"/>
              </a:endParaRPr>
            </a:p>
          </p:txBody>
        </p:sp>
        <p:sp>
          <p:nvSpPr>
            <p:cNvPr id="104" name="Google Shape;104;p2"/>
            <p:cNvSpPr/>
            <p:nvPr/>
          </p:nvSpPr>
          <p:spPr>
            <a:xfrm>
              <a:off x="3641363" y="538453"/>
              <a:ext cx="333944" cy="333944"/>
            </a:xfrm>
            <a:prstGeom prst="triangle">
              <a:avLst>
                <a:gd name="adj" fmla="val 100000"/>
              </a:avLst>
            </a:prstGeom>
            <a:solidFill>
              <a:srgbClr val="222A35"/>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rot="5400000">
              <a:off x="4568778" y="146629"/>
              <a:ext cx="1178171" cy="1960450"/>
            </a:xfrm>
            <a:prstGeom prst="corner">
              <a:avLst>
                <a:gd name="adj1" fmla="val 16120"/>
                <a:gd name="adj2" fmla="val 16110"/>
              </a:avLst>
            </a:prstGeom>
            <a:solidFill>
              <a:srgbClr val="8DA9DB"/>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a:off x="4372112" y="732381"/>
              <a:ext cx="1769905" cy="1551425"/>
            </a:xfrm>
            <a:prstGeom prst="rect">
              <a:avLst/>
            </a:prstGeom>
            <a:solidFill>
              <a:srgbClr val="B3C6E7"/>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
            <p:cNvSpPr txBox="1"/>
            <p:nvPr/>
          </p:nvSpPr>
          <p:spPr>
            <a:xfrm>
              <a:off x="4372112" y="732381"/>
              <a:ext cx="1769905" cy="155142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1" i="1" u="none" strike="noStrike" cap="none">
                  <a:solidFill>
                    <a:schemeClr val="dk1"/>
                  </a:solidFill>
                  <a:latin typeface="Calibri"/>
                  <a:ea typeface="Calibri"/>
                  <a:cs typeface="Calibri"/>
                  <a:sym typeface="Calibri"/>
                </a:rPr>
                <a:t>II. Thủ tục hồ sơ trong thời gian học</a:t>
              </a:r>
              <a:endParaRPr sz="2400" b="1" i="1" u="none" strike="noStrike" cap="none">
                <a:solidFill>
                  <a:schemeClr val="dk1"/>
                </a:solidFill>
                <a:latin typeface="Calibri"/>
                <a:ea typeface="Calibri"/>
                <a:cs typeface="Calibri"/>
                <a:sym typeface="Calibri"/>
              </a:endParaRPr>
            </a:p>
          </p:txBody>
        </p:sp>
        <p:sp>
          <p:nvSpPr>
            <p:cNvPr id="108" name="Google Shape;108;p2"/>
            <p:cNvSpPr/>
            <p:nvPr/>
          </p:nvSpPr>
          <p:spPr>
            <a:xfrm>
              <a:off x="5808073" y="2298"/>
              <a:ext cx="333944" cy="333944"/>
            </a:xfrm>
            <a:prstGeom prst="triangle">
              <a:avLst>
                <a:gd name="adj" fmla="val 100000"/>
              </a:avLst>
            </a:prstGeom>
            <a:solidFill>
              <a:srgbClr val="D5DBE5"/>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
            <p:cNvSpPr/>
            <p:nvPr/>
          </p:nvSpPr>
          <p:spPr>
            <a:xfrm rot="5400000">
              <a:off x="6735488" y="-389525"/>
              <a:ext cx="1178171" cy="1960450"/>
            </a:xfrm>
            <a:prstGeom prst="corner">
              <a:avLst>
                <a:gd name="adj1" fmla="val 16120"/>
                <a:gd name="adj2" fmla="val 16110"/>
              </a:avLst>
            </a:prstGeom>
            <a:solidFill>
              <a:srgbClr val="1F3864"/>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
            <p:cNvSpPr/>
            <p:nvPr/>
          </p:nvSpPr>
          <p:spPr>
            <a:xfrm>
              <a:off x="6538822" y="196226"/>
              <a:ext cx="1769905" cy="1551425"/>
            </a:xfrm>
            <a:prstGeom prst="rect">
              <a:avLst/>
            </a:prstGeom>
            <a:solidFill>
              <a:srgbClr val="D8E2F3"/>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
            <p:cNvSpPr txBox="1"/>
            <p:nvPr/>
          </p:nvSpPr>
          <p:spPr>
            <a:xfrm>
              <a:off x="6538822" y="196226"/>
              <a:ext cx="1769905" cy="155142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1" i="1" u="none" strike="noStrike" cap="none">
                  <a:solidFill>
                    <a:schemeClr val="dk1"/>
                  </a:solidFill>
                  <a:latin typeface="Calibri"/>
                  <a:ea typeface="Calibri"/>
                  <a:cs typeface="Calibri"/>
                  <a:sym typeface="Calibri"/>
                </a:rPr>
                <a:t>III. Thủ tục hồ sơ sau khi kết thúc khóa học</a:t>
              </a:r>
              <a:endParaRPr sz="2400" b="1" i="1" u="none" strike="noStrike" cap="none">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body" idx="1"/>
          </p:nvPr>
        </p:nvSpPr>
        <p:spPr>
          <a:xfrm>
            <a:off x="838200" y="1955940"/>
            <a:ext cx="10515600" cy="390402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1.1 </a:t>
            </a:r>
            <a:r>
              <a:rPr lang="en-US" sz="2800" b="1"/>
              <a:t>Alien Re</a:t>
            </a:r>
            <a:r>
              <a:rPr lang="en-US" b="1"/>
              <a:t>gis</a:t>
            </a:r>
            <a:r>
              <a:rPr lang="en-US" sz="2800" b="1"/>
              <a:t>tration Card (ARC) </a:t>
            </a:r>
            <a:endParaRPr b="1"/>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117" name="Google Shape;117;p3" descr="Các Bài viết của VSAK"/>
          <p:cNvPicPr preferRelativeResize="0"/>
          <p:nvPr/>
        </p:nvPicPr>
        <p:blipFill rotWithShape="1">
          <a:blip r:embed="rId3">
            <a:alphaModFix/>
          </a:blip>
          <a:srcRect/>
          <a:stretch/>
        </p:blipFill>
        <p:spPr>
          <a:xfrm>
            <a:off x="231212" y="85475"/>
            <a:ext cx="967175" cy="944813"/>
          </a:xfrm>
          <a:prstGeom prst="rect">
            <a:avLst/>
          </a:prstGeom>
          <a:noFill/>
          <a:ln>
            <a:noFill/>
          </a:ln>
        </p:spPr>
      </p:pic>
      <p:pic>
        <p:nvPicPr>
          <p:cNvPr id="118" name="Google Shape;118;p3" descr="Trang chủ"/>
          <p:cNvPicPr preferRelativeResize="0"/>
          <p:nvPr/>
        </p:nvPicPr>
        <p:blipFill rotWithShape="1">
          <a:blip r:embed="rId4">
            <a:alphaModFix/>
          </a:blip>
          <a:srcRect l="15998" r="14761"/>
          <a:stretch/>
        </p:blipFill>
        <p:spPr>
          <a:xfrm>
            <a:off x="1198387" y="67330"/>
            <a:ext cx="1058955" cy="962958"/>
          </a:xfrm>
          <a:prstGeom prst="rect">
            <a:avLst/>
          </a:prstGeom>
          <a:noFill/>
          <a:ln>
            <a:noFill/>
          </a:ln>
        </p:spPr>
      </p:pic>
      <p:sp>
        <p:nvSpPr>
          <p:cNvPr id="119" name="Google Shape;119;p3"/>
          <p:cNvSpPr txBox="1">
            <a:spLocks noGrp="1"/>
          </p:cNvSpPr>
          <p:nvPr>
            <p:ph type="title"/>
          </p:nvPr>
        </p:nvSpPr>
        <p:spPr>
          <a:xfrm>
            <a:off x="838200" y="7949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I. Thủ tục hồ sơ sau khi nhập học</a:t>
            </a:r>
            <a:endParaRPr/>
          </a:p>
        </p:txBody>
      </p:sp>
      <p:grpSp>
        <p:nvGrpSpPr>
          <p:cNvPr id="120" name="Google Shape;120;p3"/>
          <p:cNvGrpSpPr/>
          <p:nvPr/>
        </p:nvGrpSpPr>
        <p:grpSpPr>
          <a:xfrm>
            <a:off x="1093288" y="5457426"/>
            <a:ext cx="10240917" cy="515101"/>
            <a:chOff x="0" y="297552"/>
            <a:chExt cx="10240917" cy="515101"/>
          </a:xfrm>
        </p:grpSpPr>
        <p:cxnSp>
          <p:nvCxnSpPr>
            <p:cNvPr id="121" name="Google Shape;121;p3"/>
            <p:cNvCxnSpPr/>
            <p:nvPr/>
          </p:nvCxnSpPr>
          <p:spPr>
            <a:xfrm>
              <a:off x="0" y="297552"/>
              <a:ext cx="10240917"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22" name="Google Shape;122;p3"/>
            <p:cNvSpPr/>
            <p:nvPr/>
          </p:nvSpPr>
          <p:spPr>
            <a:xfrm>
              <a:off x="0" y="323992"/>
              <a:ext cx="2217652" cy="488661"/>
            </a:xfrm>
            <a:prstGeom prst="rect">
              <a:avLst/>
            </a:prstGeom>
            <a:solidFill>
              <a:srgbClr val="1F386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3"/>
            <p:cNvSpPr txBox="1"/>
            <p:nvPr/>
          </p:nvSpPr>
          <p:spPr>
            <a:xfrm>
              <a:off x="0" y="323992"/>
              <a:ext cx="2217652" cy="48866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0" i="1" u="none" strike="noStrike" cap="none">
                  <a:solidFill>
                    <a:schemeClr val="lt1"/>
                  </a:solidFill>
                  <a:latin typeface="Calibri"/>
                  <a:ea typeface="Calibri"/>
                  <a:cs typeface="Calibri"/>
                  <a:sym typeface="Calibri"/>
                </a:rPr>
                <a:t> </a:t>
              </a:r>
              <a:r>
                <a:rPr lang="en-US" sz="1600" b="1" i="1" u="none" strike="noStrike" cap="none">
                  <a:solidFill>
                    <a:schemeClr val="lt1"/>
                  </a:solidFill>
                  <a:latin typeface="Calibri"/>
                  <a:ea typeface="Calibri"/>
                  <a:cs typeface="Calibri"/>
                  <a:sym typeface="Calibri"/>
                </a:rPr>
                <a:t>Địa điểm đăng ký</a:t>
              </a:r>
              <a:endParaRPr sz="1400" b="0" i="0" u="none" strike="noStrike" cap="none">
                <a:solidFill>
                  <a:srgbClr val="000000"/>
                </a:solidFill>
                <a:latin typeface="Arial"/>
                <a:ea typeface="Arial"/>
                <a:cs typeface="Arial"/>
                <a:sym typeface="Arial"/>
              </a:endParaRPr>
            </a:p>
          </p:txBody>
        </p:sp>
        <p:sp>
          <p:nvSpPr>
            <p:cNvPr id="124" name="Google Shape;124;p3"/>
            <p:cNvSpPr/>
            <p:nvPr/>
          </p:nvSpPr>
          <p:spPr>
            <a:xfrm>
              <a:off x="2291309" y="352650"/>
              <a:ext cx="7947919" cy="398825"/>
            </a:xfrm>
            <a:prstGeom prst="rect">
              <a:avLst/>
            </a:prstGeom>
            <a:solidFill>
              <a:srgbClr val="2F5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
            <p:cNvSpPr txBox="1"/>
            <p:nvPr/>
          </p:nvSpPr>
          <p:spPr>
            <a:xfrm>
              <a:off x="2291309" y="352650"/>
              <a:ext cx="7947919" cy="398825"/>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Cục xuất nhập cảnh thành phố - Immigration Office (출입국·외국인사무소)</a:t>
              </a:r>
              <a:endParaRPr sz="1600" b="0" i="0" u="none" strike="noStrike" cap="none">
                <a:solidFill>
                  <a:schemeClr val="dk1"/>
                </a:solidFill>
                <a:latin typeface="Calibri"/>
                <a:ea typeface="Calibri"/>
                <a:cs typeface="Calibri"/>
                <a:sym typeface="Calibri"/>
              </a:endParaRPr>
            </a:p>
          </p:txBody>
        </p:sp>
        <p:cxnSp>
          <p:nvCxnSpPr>
            <p:cNvPr id="126" name="Google Shape;126;p3"/>
            <p:cNvCxnSpPr/>
            <p:nvPr/>
          </p:nvCxnSpPr>
          <p:spPr>
            <a:xfrm>
              <a:off x="2217652" y="751476"/>
              <a:ext cx="791857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grpSp>
      <p:grpSp>
        <p:nvGrpSpPr>
          <p:cNvPr id="127" name="Google Shape;127;p3"/>
          <p:cNvGrpSpPr/>
          <p:nvPr/>
        </p:nvGrpSpPr>
        <p:grpSpPr>
          <a:xfrm>
            <a:off x="1073694" y="2658386"/>
            <a:ext cx="10260512" cy="2677274"/>
            <a:chOff x="0" y="2354"/>
            <a:chExt cx="10260512" cy="2677274"/>
          </a:xfrm>
        </p:grpSpPr>
        <p:cxnSp>
          <p:nvCxnSpPr>
            <p:cNvPr id="128" name="Google Shape;128;p3"/>
            <p:cNvCxnSpPr/>
            <p:nvPr/>
          </p:nvCxnSpPr>
          <p:spPr>
            <a:xfrm>
              <a:off x="0" y="2354"/>
              <a:ext cx="10260512"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29" name="Google Shape;129;p3"/>
            <p:cNvSpPr/>
            <p:nvPr/>
          </p:nvSpPr>
          <p:spPr>
            <a:xfrm>
              <a:off x="19575" y="174011"/>
              <a:ext cx="2226664" cy="2443159"/>
            </a:xfrm>
            <a:prstGeom prst="rect">
              <a:avLst/>
            </a:prstGeom>
            <a:solidFill>
              <a:srgbClr val="1F386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3"/>
            <p:cNvSpPr txBox="1"/>
            <p:nvPr/>
          </p:nvSpPr>
          <p:spPr>
            <a:xfrm>
              <a:off x="19575" y="174011"/>
              <a:ext cx="2226664" cy="244315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0" i="1" u="none" strike="noStrike" cap="none">
                  <a:solidFill>
                    <a:schemeClr val="lt1"/>
                  </a:solidFill>
                  <a:latin typeface="Calibri"/>
                  <a:ea typeface="Calibri"/>
                  <a:cs typeface="Calibri"/>
                  <a:sym typeface="Calibri"/>
                </a:rPr>
                <a:t> </a:t>
              </a:r>
              <a:r>
                <a:rPr lang="en-US" sz="1600" b="1" i="1" u="none" strike="noStrike" cap="none">
                  <a:solidFill>
                    <a:schemeClr val="lt1"/>
                  </a:solidFill>
                  <a:latin typeface="Calibri"/>
                  <a:ea typeface="Calibri"/>
                  <a:cs typeface="Calibri"/>
                  <a:sym typeface="Calibri"/>
                </a:rPr>
                <a:t>Hồ sơ đăng ký</a:t>
              </a:r>
              <a:endParaRPr sz="1400" b="0" i="0" u="none" strike="noStrike" cap="none">
                <a:solidFill>
                  <a:srgbClr val="000000"/>
                </a:solidFill>
                <a:latin typeface="Arial"/>
                <a:ea typeface="Arial"/>
                <a:cs typeface="Arial"/>
                <a:sym typeface="Arial"/>
              </a:endParaRPr>
            </a:p>
          </p:txBody>
        </p:sp>
        <p:sp>
          <p:nvSpPr>
            <p:cNvPr id="131" name="Google Shape;131;p3"/>
            <p:cNvSpPr/>
            <p:nvPr/>
          </p:nvSpPr>
          <p:spPr>
            <a:xfrm>
              <a:off x="2294599" y="111550"/>
              <a:ext cx="7954964" cy="426258"/>
            </a:xfrm>
            <a:prstGeom prst="rect">
              <a:avLst/>
            </a:prstGeom>
            <a:solidFill>
              <a:srgbClr val="D8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3"/>
            <p:cNvSpPr txBox="1"/>
            <p:nvPr/>
          </p:nvSpPr>
          <p:spPr>
            <a:xfrm>
              <a:off x="2294599" y="111550"/>
              <a:ext cx="7954964" cy="426258"/>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vi-VN" sz="1600" b="0" i="0" u="none" strike="noStrike" cap="none" dirty="0">
                  <a:solidFill>
                    <a:schemeClr val="dk1"/>
                  </a:solidFill>
                  <a:latin typeface="Calibri"/>
                  <a:ea typeface="Calibri"/>
                  <a:cs typeface="Calibri"/>
                  <a:sym typeface="Calibri"/>
                </a:rPr>
                <a:t>Đơn đăng ký</a:t>
              </a:r>
              <a:r>
                <a:rPr lang="en-US" sz="1600" b="0" i="0" u="none" strike="noStrike" cap="none" dirty="0">
                  <a:solidFill>
                    <a:schemeClr val="dk1"/>
                  </a:solidFill>
                  <a:latin typeface="Calibri"/>
                  <a:ea typeface="Calibri"/>
                  <a:cs typeface="Calibri"/>
                  <a:sym typeface="Calibri"/>
                </a:rPr>
                <a:t> (Application form)</a:t>
              </a:r>
              <a:endParaRPr sz="1400" b="0" i="0" u="none" strike="noStrike" cap="none" dirty="0">
                <a:solidFill>
                  <a:srgbClr val="000000"/>
                </a:solidFill>
                <a:latin typeface="Arial"/>
                <a:ea typeface="Arial"/>
                <a:cs typeface="Arial"/>
                <a:sym typeface="Arial"/>
              </a:endParaRPr>
            </a:p>
          </p:txBody>
        </p:sp>
        <p:cxnSp>
          <p:nvCxnSpPr>
            <p:cNvPr id="133" name="Google Shape;133;p3"/>
            <p:cNvCxnSpPr/>
            <p:nvPr/>
          </p:nvCxnSpPr>
          <p:spPr>
            <a:xfrm>
              <a:off x="2226664" y="537809"/>
              <a:ext cx="795497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34" name="Google Shape;134;p3"/>
            <p:cNvSpPr/>
            <p:nvPr/>
          </p:nvSpPr>
          <p:spPr>
            <a:xfrm>
              <a:off x="2294599" y="647005"/>
              <a:ext cx="7954964" cy="426258"/>
            </a:xfrm>
            <a:prstGeom prst="rect">
              <a:avLst/>
            </a:prstGeom>
            <a:solidFill>
              <a:srgbClr val="D8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3"/>
            <p:cNvSpPr txBox="1"/>
            <p:nvPr/>
          </p:nvSpPr>
          <p:spPr>
            <a:xfrm>
              <a:off x="2294599" y="647005"/>
              <a:ext cx="7954964" cy="426258"/>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Certificate of enrollment (재학증명서) </a:t>
              </a:r>
              <a:endParaRPr sz="1400" b="0" i="0" u="none" strike="noStrike" cap="none">
                <a:solidFill>
                  <a:srgbClr val="000000"/>
                </a:solidFill>
                <a:latin typeface="Arial"/>
                <a:ea typeface="Arial"/>
                <a:cs typeface="Arial"/>
                <a:sym typeface="Arial"/>
              </a:endParaRPr>
            </a:p>
          </p:txBody>
        </p:sp>
        <p:cxnSp>
          <p:nvCxnSpPr>
            <p:cNvPr id="136" name="Google Shape;136;p3"/>
            <p:cNvCxnSpPr/>
            <p:nvPr/>
          </p:nvCxnSpPr>
          <p:spPr>
            <a:xfrm>
              <a:off x="2226664" y="1073263"/>
              <a:ext cx="795497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37" name="Google Shape;137;p3"/>
            <p:cNvSpPr/>
            <p:nvPr/>
          </p:nvSpPr>
          <p:spPr>
            <a:xfrm>
              <a:off x="2294599" y="1182460"/>
              <a:ext cx="7954964" cy="426258"/>
            </a:xfrm>
            <a:prstGeom prst="rect">
              <a:avLst/>
            </a:prstGeom>
            <a:solidFill>
              <a:srgbClr val="B3C6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3"/>
            <p:cNvSpPr txBox="1"/>
            <p:nvPr/>
          </p:nvSpPr>
          <p:spPr>
            <a:xfrm>
              <a:off x="2294599" y="1182460"/>
              <a:ext cx="7954964" cy="426258"/>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Bản photo hộ chiếu</a:t>
              </a:r>
              <a:endParaRPr sz="1400" b="0" i="0" u="none" strike="noStrike" cap="none">
                <a:solidFill>
                  <a:srgbClr val="000000"/>
                </a:solidFill>
                <a:latin typeface="Arial"/>
                <a:ea typeface="Arial"/>
                <a:cs typeface="Arial"/>
                <a:sym typeface="Arial"/>
              </a:endParaRPr>
            </a:p>
          </p:txBody>
        </p:sp>
        <p:cxnSp>
          <p:nvCxnSpPr>
            <p:cNvPr id="139" name="Google Shape;139;p3"/>
            <p:cNvCxnSpPr/>
            <p:nvPr/>
          </p:nvCxnSpPr>
          <p:spPr>
            <a:xfrm>
              <a:off x="2226664" y="1608718"/>
              <a:ext cx="795497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40" name="Google Shape;140;p3"/>
            <p:cNvSpPr/>
            <p:nvPr/>
          </p:nvSpPr>
          <p:spPr>
            <a:xfrm>
              <a:off x="2294599" y="1717915"/>
              <a:ext cx="7954964" cy="426258"/>
            </a:xfrm>
            <a:prstGeom prst="rect">
              <a:avLst/>
            </a:prstGeom>
            <a:solidFill>
              <a:srgbClr val="8DA9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3"/>
            <p:cNvSpPr txBox="1"/>
            <p:nvPr/>
          </p:nvSpPr>
          <p:spPr>
            <a:xfrm>
              <a:off x="2294599" y="1717915"/>
              <a:ext cx="7954964" cy="426258"/>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Bản photo hợp đồng thuê nhà</a:t>
              </a:r>
              <a:endParaRPr sz="1400" b="0" i="0" u="none" strike="noStrike" cap="none">
                <a:solidFill>
                  <a:srgbClr val="000000"/>
                </a:solidFill>
                <a:latin typeface="Arial"/>
                <a:ea typeface="Arial"/>
                <a:cs typeface="Arial"/>
                <a:sym typeface="Arial"/>
              </a:endParaRPr>
            </a:p>
          </p:txBody>
        </p:sp>
        <p:cxnSp>
          <p:nvCxnSpPr>
            <p:cNvPr id="142" name="Google Shape;142;p3"/>
            <p:cNvCxnSpPr/>
            <p:nvPr/>
          </p:nvCxnSpPr>
          <p:spPr>
            <a:xfrm>
              <a:off x="2226664" y="2144173"/>
              <a:ext cx="795497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43" name="Google Shape;143;p3"/>
            <p:cNvSpPr/>
            <p:nvPr/>
          </p:nvSpPr>
          <p:spPr>
            <a:xfrm>
              <a:off x="2294599" y="2253369"/>
              <a:ext cx="7954964" cy="426258"/>
            </a:xfrm>
            <a:prstGeom prst="rect">
              <a:avLst/>
            </a:prstGeom>
            <a:solidFill>
              <a:srgbClr val="2F5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
            <p:cNvSpPr txBox="1"/>
            <p:nvPr/>
          </p:nvSpPr>
          <p:spPr>
            <a:xfrm>
              <a:off x="2294599" y="2253369"/>
              <a:ext cx="7954964" cy="426258"/>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Lệ phí (30.000 won tiền mặt)</a:t>
              </a:r>
              <a:endParaRPr sz="1400" b="0" i="0" u="none" strike="noStrike" cap="none">
                <a:solidFill>
                  <a:srgbClr val="000000"/>
                </a:solidFill>
                <a:latin typeface="Arial"/>
                <a:ea typeface="Arial"/>
                <a:cs typeface="Arial"/>
                <a:sym typeface="Arial"/>
              </a:endParaRPr>
            </a:p>
          </p:txBody>
        </p:sp>
        <p:cxnSp>
          <p:nvCxnSpPr>
            <p:cNvPr id="145" name="Google Shape;145;p3"/>
            <p:cNvCxnSpPr/>
            <p:nvPr/>
          </p:nvCxnSpPr>
          <p:spPr>
            <a:xfrm>
              <a:off x="2226664" y="2679628"/>
              <a:ext cx="795497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grpSp>
      <p:pic>
        <p:nvPicPr>
          <p:cNvPr id="146" name="Google Shape;146;p3" descr="A picture containing graphical user interface&#10;&#10;Description automatically generated"/>
          <p:cNvPicPr preferRelativeResize="0"/>
          <p:nvPr/>
        </p:nvPicPr>
        <p:blipFill rotWithShape="1">
          <a:blip r:embed="rId5">
            <a:alphaModFix/>
          </a:blip>
          <a:srcRect t="81460"/>
          <a:stretch/>
        </p:blipFill>
        <p:spPr>
          <a:xfrm rot="10800000">
            <a:off x="2257341" y="-2"/>
            <a:ext cx="9934657" cy="1145177"/>
          </a:xfrm>
          <a:prstGeom prst="rect">
            <a:avLst/>
          </a:prstGeom>
          <a:noFill/>
          <a:ln>
            <a:noFill/>
          </a:ln>
        </p:spPr>
      </p:pic>
      <p:sp>
        <p:nvSpPr>
          <p:cNvPr id="147" name="Google Shape;147;p3"/>
          <p:cNvSpPr txBox="1"/>
          <p:nvPr/>
        </p:nvSpPr>
        <p:spPr>
          <a:xfrm>
            <a:off x="2257340" y="425641"/>
            <a:ext cx="369061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Hội sinh viên Việt Nam tại Hàn Quốc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a:spLocks noGrp="1"/>
          </p:cNvSpPr>
          <p:nvPr>
            <p:ph type="body" idx="1"/>
          </p:nvPr>
        </p:nvSpPr>
        <p:spPr>
          <a:xfrm>
            <a:off x="838200" y="1757931"/>
            <a:ext cx="10515600" cy="3904026"/>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800"/>
              <a:buNone/>
            </a:pPr>
            <a:r>
              <a:rPr lang="en-US" b="1"/>
              <a:t>1.1 </a:t>
            </a:r>
            <a:r>
              <a:rPr lang="en-US" sz="2800" b="1"/>
              <a:t>Alien Re</a:t>
            </a:r>
            <a:r>
              <a:rPr lang="en-US" b="1"/>
              <a:t>gis</a:t>
            </a:r>
            <a:r>
              <a:rPr lang="en-US" sz="2800" b="1"/>
              <a:t>tration Card </a:t>
            </a:r>
            <a:endParaRPr/>
          </a:p>
          <a:p>
            <a:pPr marL="0" lvl="0" indent="0" algn="l" rtl="0">
              <a:lnSpc>
                <a:spcPct val="150000"/>
              </a:lnSpc>
              <a:spcBef>
                <a:spcPts val="1200"/>
              </a:spcBef>
              <a:spcAft>
                <a:spcPts val="0"/>
              </a:spcAft>
              <a:buClr>
                <a:schemeClr val="dk1"/>
              </a:buClr>
              <a:buSzPts val="1800"/>
              <a:buNone/>
            </a:pPr>
            <a:r>
              <a:rPr lang="en-US" sz="1800" b="1" i="1" u="sng"/>
              <a:t>Hướng dẫn đặt chỗ online</a:t>
            </a:r>
            <a:endParaRPr/>
          </a:p>
          <a:p>
            <a:pPr marL="228600" lvl="0" indent="-220980" algn="l" rtl="0">
              <a:lnSpc>
                <a:spcPct val="150000"/>
              </a:lnSpc>
              <a:spcBef>
                <a:spcPts val="1200"/>
              </a:spcBef>
              <a:spcAft>
                <a:spcPts val="0"/>
              </a:spcAft>
              <a:buClr>
                <a:schemeClr val="dk1"/>
              </a:buClr>
              <a:buSzPts val="1600"/>
              <a:buFont typeface="Calibri"/>
              <a:buChar char="-"/>
            </a:pPr>
            <a:r>
              <a:rPr lang="en-US" sz="1600"/>
              <a:t>Truy cập vào website </a:t>
            </a:r>
            <a:r>
              <a:rPr lang="en-US" sz="1600" u="sng">
                <a:solidFill>
                  <a:schemeClr val="hlink"/>
                </a:solidFill>
                <a:hlinkClick r:id="rId3"/>
              </a:rPr>
              <a:t>https://www.hikorea.go.kr/</a:t>
            </a:r>
            <a:endParaRPr sz="1600"/>
          </a:p>
          <a:p>
            <a:pPr marL="228600" lvl="0" indent="-220980" algn="l" rtl="0">
              <a:lnSpc>
                <a:spcPct val="150000"/>
              </a:lnSpc>
              <a:spcBef>
                <a:spcPts val="1200"/>
              </a:spcBef>
              <a:spcAft>
                <a:spcPts val="0"/>
              </a:spcAft>
              <a:buClr>
                <a:schemeClr val="dk1"/>
              </a:buClr>
              <a:buSzPts val="1600"/>
              <a:buFont typeface="Calibri"/>
              <a:buChar char="-"/>
            </a:pPr>
            <a:r>
              <a:rPr lang="en-US" sz="1600"/>
              <a:t>Sử dụng hướng dẫn bằng tiếng Anh</a:t>
            </a:r>
            <a:endParaRPr/>
          </a:p>
          <a:p>
            <a:pPr marL="228600" lvl="0" indent="-220980" algn="l" rtl="0">
              <a:lnSpc>
                <a:spcPct val="150000"/>
              </a:lnSpc>
              <a:spcBef>
                <a:spcPts val="1200"/>
              </a:spcBef>
              <a:spcAft>
                <a:spcPts val="0"/>
              </a:spcAft>
              <a:buClr>
                <a:schemeClr val="dk1"/>
              </a:buClr>
              <a:buSzPts val="1600"/>
              <a:buFont typeface="Calibri"/>
              <a:buChar char="-"/>
            </a:pPr>
            <a:r>
              <a:rPr lang="en-US" sz="1600"/>
              <a:t>Reverve VISIT -&gt; Online Reservation -&gt; Appointment reservation (non-member) -&gt; Identification with a passport No.  -&gt; Immigration Office (tương ứng từng khu vực) -&gt; Foreigner Residence Control. 1F (non-Chinese) không cần số điện thoại -&gt; Date visit (Select date) -&gt; Purpose of visit (Registration) -&gt; Password (For modify) 4 chữ số (VD: 1234) -&gt; Apply -&gt; Print.</a:t>
            </a:r>
            <a:endParaRPr/>
          </a:p>
          <a:p>
            <a:pPr marL="0" lvl="0" indent="0" algn="l" rtl="0">
              <a:lnSpc>
                <a:spcPct val="90000"/>
              </a:lnSpc>
              <a:spcBef>
                <a:spcPts val="1600"/>
              </a:spcBef>
              <a:spcAft>
                <a:spcPts val="0"/>
              </a:spcAft>
              <a:buClr>
                <a:schemeClr val="dk1"/>
              </a:buClr>
              <a:buSzPts val="2800"/>
              <a:buNone/>
            </a:pPr>
            <a:endParaRPr/>
          </a:p>
        </p:txBody>
      </p:sp>
      <p:pic>
        <p:nvPicPr>
          <p:cNvPr id="153" name="Google Shape;153;p4" descr="Các Bài viết của VSAK"/>
          <p:cNvPicPr preferRelativeResize="0"/>
          <p:nvPr/>
        </p:nvPicPr>
        <p:blipFill rotWithShape="1">
          <a:blip r:embed="rId4">
            <a:alphaModFix/>
          </a:blip>
          <a:srcRect/>
          <a:stretch/>
        </p:blipFill>
        <p:spPr>
          <a:xfrm>
            <a:off x="231212" y="85475"/>
            <a:ext cx="967175" cy="944813"/>
          </a:xfrm>
          <a:prstGeom prst="rect">
            <a:avLst/>
          </a:prstGeom>
          <a:noFill/>
          <a:ln>
            <a:noFill/>
          </a:ln>
        </p:spPr>
      </p:pic>
      <p:pic>
        <p:nvPicPr>
          <p:cNvPr id="154" name="Google Shape;154;p4" descr="Trang chủ"/>
          <p:cNvPicPr preferRelativeResize="0"/>
          <p:nvPr/>
        </p:nvPicPr>
        <p:blipFill rotWithShape="1">
          <a:blip r:embed="rId5">
            <a:alphaModFix/>
          </a:blip>
          <a:srcRect l="15998" r="14761"/>
          <a:stretch/>
        </p:blipFill>
        <p:spPr>
          <a:xfrm>
            <a:off x="1198387" y="67330"/>
            <a:ext cx="1058955" cy="962958"/>
          </a:xfrm>
          <a:prstGeom prst="rect">
            <a:avLst/>
          </a:prstGeom>
          <a:noFill/>
          <a:ln>
            <a:noFill/>
          </a:ln>
        </p:spPr>
      </p:pic>
      <p:sp>
        <p:nvSpPr>
          <p:cNvPr id="155" name="Google Shape;155;p4"/>
          <p:cNvSpPr txBox="1">
            <a:spLocks noGrp="1"/>
          </p:cNvSpPr>
          <p:nvPr>
            <p:ph type="title"/>
          </p:nvPr>
        </p:nvSpPr>
        <p:spPr>
          <a:xfrm>
            <a:off x="838200" y="794973"/>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I. Thủ tục hồ sơ sau khi nhập học</a:t>
            </a:r>
            <a:endParaRPr/>
          </a:p>
        </p:txBody>
      </p:sp>
      <p:pic>
        <p:nvPicPr>
          <p:cNvPr id="156" name="Google Shape;156;p4" descr="A picture containing graphical user interface&#10;&#10;Description automatically generated"/>
          <p:cNvPicPr preferRelativeResize="0"/>
          <p:nvPr/>
        </p:nvPicPr>
        <p:blipFill rotWithShape="1">
          <a:blip r:embed="rId6">
            <a:alphaModFix/>
          </a:blip>
          <a:srcRect t="81460"/>
          <a:stretch/>
        </p:blipFill>
        <p:spPr>
          <a:xfrm rot="10800000">
            <a:off x="2257341" y="-2"/>
            <a:ext cx="9934657" cy="1145177"/>
          </a:xfrm>
          <a:prstGeom prst="rect">
            <a:avLst/>
          </a:prstGeom>
          <a:noFill/>
          <a:ln>
            <a:noFill/>
          </a:ln>
        </p:spPr>
      </p:pic>
      <p:sp>
        <p:nvSpPr>
          <p:cNvPr id="157" name="Google Shape;157;p4"/>
          <p:cNvSpPr txBox="1"/>
          <p:nvPr/>
        </p:nvSpPr>
        <p:spPr>
          <a:xfrm>
            <a:off x="2257340" y="425641"/>
            <a:ext cx="369061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Hội sinh viên Việt Nam tại Hàn Quốc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5"/>
          <p:cNvSpPr txBox="1">
            <a:spLocks noGrp="1"/>
          </p:cNvSpPr>
          <p:nvPr>
            <p:ph type="body" idx="1"/>
          </p:nvPr>
        </p:nvSpPr>
        <p:spPr>
          <a:xfrm>
            <a:off x="833058" y="1958229"/>
            <a:ext cx="10515600" cy="390402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1.2 Thẻ sinh viên</a:t>
            </a:r>
            <a:endParaRPr/>
          </a:p>
          <a:p>
            <a:pPr marL="228600" lvl="0" indent="-50800" algn="l" rtl="0">
              <a:lnSpc>
                <a:spcPct val="90000"/>
              </a:lnSpc>
              <a:spcBef>
                <a:spcPts val="1000"/>
              </a:spcBef>
              <a:spcAft>
                <a:spcPts val="0"/>
              </a:spcAft>
              <a:buClr>
                <a:schemeClr val="dk1"/>
              </a:buClr>
              <a:buSzPts val="2800"/>
              <a:buNone/>
            </a:pPr>
            <a:endParaRPr/>
          </a:p>
        </p:txBody>
      </p:sp>
      <p:pic>
        <p:nvPicPr>
          <p:cNvPr id="163" name="Google Shape;163;p5" descr="Các Bài viết của VSAK"/>
          <p:cNvPicPr preferRelativeResize="0"/>
          <p:nvPr/>
        </p:nvPicPr>
        <p:blipFill rotWithShape="1">
          <a:blip r:embed="rId3">
            <a:alphaModFix/>
          </a:blip>
          <a:srcRect/>
          <a:stretch/>
        </p:blipFill>
        <p:spPr>
          <a:xfrm>
            <a:off x="231212" y="85475"/>
            <a:ext cx="967175" cy="944813"/>
          </a:xfrm>
          <a:prstGeom prst="rect">
            <a:avLst/>
          </a:prstGeom>
          <a:noFill/>
          <a:ln>
            <a:noFill/>
          </a:ln>
        </p:spPr>
      </p:pic>
      <p:pic>
        <p:nvPicPr>
          <p:cNvPr id="164" name="Google Shape;164;p5" descr="Trang chủ"/>
          <p:cNvPicPr preferRelativeResize="0"/>
          <p:nvPr/>
        </p:nvPicPr>
        <p:blipFill rotWithShape="1">
          <a:blip r:embed="rId4">
            <a:alphaModFix/>
          </a:blip>
          <a:srcRect l="15998" r="14761"/>
          <a:stretch/>
        </p:blipFill>
        <p:spPr>
          <a:xfrm>
            <a:off x="1198387" y="67330"/>
            <a:ext cx="1058955" cy="962958"/>
          </a:xfrm>
          <a:prstGeom prst="rect">
            <a:avLst/>
          </a:prstGeom>
          <a:noFill/>
          <a:ln>
            <a:noFill/>
          </a:ln>
        </p:spPr>
      </p:pic>
      <p:sp>
        <p:nvSpPr>
          <p:cNvPr id="165" name="Google Shape;165;p5"/>
          <p:cNvSpPr txBox="1">
            <a:spLocks noGrp="1"/>
          </p:cNvSpPr>
          <p:nvPr>
            <p:ph type="title"/>
          </p:nvPr>
        </p:nvSpPr>
        <p:spPr>
          <a:xfrm>
            <a:off x="838200" y="7949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I. Thủ tục hồ sơ sau khi nhập học</a:t>
            </a:r>
            <a:endParaRPr/>
          </a:p>
        </p:txBody>
      </p:sp>
      <p:grpSp>
        <p:nvGrpSpPr>
          <p:cNvPr id="166" name="Google Shape;166;p5"/>
          <p:cNvGrpSpPr/>
          <p:nvPr/>
        </p:nvGrpSpPr>
        <p:grpSpPr>
          <a:xfrm>
            <a:off x="1239447" y="2533544"/>
            <a:ext cx="7504644" cy="2468141"/>
            <a:chOff x="231129" y="170913"/>
            <a:chExt cx="7504644" cy="2468141"/>
          </a:xfrm>
        </p:grpSpPr>
        <p:sp>
          <p:nvSpPr>
            <p:cNvPr id="167" name="Google Shape;167;p5"/>
            <p:cNvSpPr/>
            <p:nvPr/>
          </p:nvSpPr>
          <p:spPr>
            <a:xfrm>
              <a:off x="3176223" y="1965718"/>
              <a:ext cx="1853917" cy="673336"/>
            </a:xfrm>
            <a:prstGeom prst="ellipse">
              <a:avLst/>
            </a:prstGeom>
            <a:solidFill>
              <a:srgbClr val="B3C6E7"/>
            </a:solidFill>
            <a:ln w="12700" cap="flat" cmpd="sng">
              <a:solidFill>
                <a:schemeClr val="accent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5"/>
            <p:cNvSpPr txBox="1"/>
            <p:nvPr/>
          </p:nvSpPr>
          <p:spPr>
            <a:xfrm>
              <a:off x="3447723" y="2064326"/>
              <a:ext cx="1310917" cy="476120"/>
            </a:xfrm>
            <a:prstGeom prst="rect">
              <a:avLst/>
            </a:prstGeom>
            <a:solidFill>
              <a:srgbClr val="B3C6E7"/>
            </a:solid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Thẻ sinh viên</a:t>
              </a:r>
              <a:endParaRPr sz="1400" b="0" i="0" u="none" strike="noStrike" cap="none">
                <a:solidFill>
                  <a:srgbClr val="000000"/>
                </a:solidFill>
                <a:latin typeface="Arial"/>
                <a:ea typeface="Arial"/>
                <a:cs typeface="Arial"/>
                <a:sym typeface="Arial"/>
              </a:endParaRPr>
            </a:p>
          </p:txBody>
        </p:sp>
        <p:sp>
          <p:nvSpPr>
            <p:cNvPr id="169" name="Google Shape;169;p5"/>
            <p:cNvSpPr/>
            <p:nvPr/>
          </p:nvSpPr>
          <p:spPr>
            <a:xfrm rot="-9895389">
              <a:off x="1277165" y="1643009"/>
              <a:ext cx="2208436" cy="391093"/>
            </a:xfrm>
            <a:prstGeom prst="leftArrow">
              <a:avLst>
                <a:gd name="adj1" fmla="val 60000"/>
                <a:gd name="adj2" fmla="val 50000"/>
              </a:avLst>
            </a:prstGeom>
            <a:solidFill>
              <a:srgbClr val="B3C6E7"/>
            </a:solidFill>
            <a:ln w="12700" cap="flat" cmpd="sng">
              <a:solidFill>
                <a:schemeClr val="accent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5"/>
            <p:cNvSpPr/>
            <p:nvPr/>
          </p:nvSpPr>
          <p:spPr>
            <a:xfrm>
              <a:off x="231129" y="1156478"/>
              <a:ext cx="2549742" cy="892521"/>
            </a:xfrm>
            <a:prstGeom prst="roundRect">
              <a:avLst>
                <a:gd name="adj" fmla="val 10000"/>
              </a:avLst>
            </a:prstGeom>
            <a:solidFill>
              <a:srgbClr val="B3C6E7"/>
            </a:solidFill>
            <a:ln w="12700" cap="flat" cmpd="sng">
              <a:solidFill>
                <a:schemeClr val="accent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5"/>
            <p:cNvSpPr txBox="1"/>
            <p:nvPr/>
          </p:nvSpPr>
          <p:spPr>
            <a:xfrm>
              <a:off x="257270" y="1182619"/>
              <a:ext cx="2497460" cy="840239"/>
            </a:xfrm>
            <a:prstGeom prst="rect">
              <a:avLst/>
            </a:prstGeom>
            <a:solidFill>
              <a:srgbClr val="B3C6E7"/>
            </a:solid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Ảnh 3x4 (nền trắng)</a:t>
              </a:r>
              <a:endParaRPr sz="1400" b="0" i="0" u="none" strike="noStrike" cap="none">
                <a:solidFill>
                  <a:srgbClr val="000000"/>
                </a:solidFill>
                <a:latin typeface="Arial"/>
                <a:ea typeface="Arial"/>
                <a:cs typeface="Arial"/>
                <a:sym typeface="Arial"/>
              </a:endParaRPr>
            </a:p>
          </p:txBody>
        </p:sp>
        <p:sp>
          <p:nvSpPr>
            <p:cNvPr id="172" name="Google Shape;172;p5"/>
            <p:cNvSpPr/>
            <p:nvPr/>
          </p:nvSpPr>
          <p:spPr>
            <a:xfrm rot="-5447357">
              <a:off x="3312580" y="1058816"/>
              <a:ext cx="1552327" cy="391093"/>
            </a:xfrm>
            <a:prstGeom prst="leftArrow">
              <a:avLst>
                <a:gd name="adj1" fmla="val 60000"/>
                <a:gd name="adj2" fmla="val 50000"/>
              </a:avLst>
            </a:prstGeom>
            <a:solidFill>
              <a:srgbClr val="B3C6E7"/>
            </a:solidFill>
            <a:ln w="12700" cap="flat" cmpd="sng">
              <a:solidFill>
                <a:schemeClr val="accent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5"/>
            <p:cNvSpPr/>
            <p:nvPr/>
          </p:nvSpPr>
          <p:spPr>
            <a:xfrm>
              <a:off x="2805095" y="170913"/>
              <a:ext cx="2549742" cy="892521"/>
            </a:xfrm>
            <a:prstGeom prst="roundRect">
              <a:avLst>
                <a:gd name="adj" fmla="val 10000"/>
              </a:avLst>
            </a:prstGeom>
            <a:solidFill>
              <a:srgbClr val="B3C6E7"/>
            </a:solidFill>
            <a:ln w="12700" cap="flat" cmpd="sng">
              <a:solidFill>
                <a:schemeClr val="accent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5"/>
            <p:cNvSpPr txBox="1"/>
            <p:nvPr/>
          </p:nvSpPr>
          <p:spPr>
            <a:xfrm>
              <a:off x="2831236" y="197054"/>
              <a:ext cx="2497460" cy="840239"/>
            </a:xfrm>
            <a:prstGeom prst="rect">
              <a:avLst/>
            </a:prstGeom>
            <a:solidFill>
              <a:srgbClr val="B3C6E7"/>
            </a:solid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Alien Registration Card (외국인등록증원본)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hoặc Passport</a:t>
              </a:r>
              <a:endParaRPr sz="1400" b="0" i="0" u="none" strike="noStrike" cap="none">
                <a:solidFill>
                  <a:srgbClr val="000000"/>
                </a:solidFill>
                <a:latin typeface="Arial"/>
                <a:ea typeface="Arial"/>
                <a:cs typeface="Arial"/>
                <a:sym typeface="Arial"/>
              </a:endParaRPr>
            </a:p>
          </p:txBody>
        </p:sp>
        <p:sp>
          <p:nvSpPr>
            <p:cNvPr id="175" name="Google Shape;175;p5"/>
            <p:cNvSpPr/>
            <p:nvPr/>
          </p:nvSpPr>
          <p:spPr>
            <a:xfrm rot="-1037699">
              <a:off x="4682460" y="1616055"/>
              <a:ext cx="1993876" cy="391093"/>
            </a:xfrm>
            <a:prstGeom prst="leftArrow">
              <a:avLst>
                <a:gd name="adj1" fmla="val 60000"/>
                <a:gd name="adj2" fmla="val 50000"/>
              </a:avLst>
            </a:prstGeom>
            <a:solidFill>
              <a:srgbClr val="B3C6E7"/>
            </a:solidFill>
            <a:ln w="12700" cap="flat" cmpd="sng">
              <a:solidFill>
                <a:schemeClr val="accent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5"/>
            <p:cNvSpPr/>
            <p:nvPr/>
          </p:nvSpPr>
          <p:spPr>
            <a:xfrm>
              <a:off x="5186031" y="1122005"/>
              <a:ext cx="2549742" cy="892521"/>
            </a:xfrm>
            <a:prstGeom prst="roundRect">
              <a:avLst>
                <a:gd name="adj" fmla="val 10000"/>
              </a:avLst>
            </a:prstGeom>
            <a:solidFill>
              <a:srgbClr val="B3C6E7"/>
            </a:solidFill>
            <a:ln w="12700" cap="flat" cmpd="sng">
              <a:solidFill>
                <a:schemeClr val="accent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5"/>
            <p:cNvSpPr txBox="1"/>
            <p:nvPr/>
          </p:nvSpPr>
          <p:spPr>
            <a:xfrm>
              <a:off x="5212172" y="1148146"/>
              <a:ext cx="2497460" cy="840239"/>
            </a:xfrm>
            <a:prstGeom prst="rect">
              <a:avLst/>
            </a:prstGeom>
            <a:solidFill>
              <a:srgbClr val="B3C6E7"/>
            </a:solid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Giấy Certificate of enrollment</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(재학증명서) </a:t>
              </a:r>
              <a:endParaRPr sz="1400" b="0" i="0" u="none" strike="noStrike" cap="none">
                <a:solidFill>
                  <a:srgbClr val="000000"/>
                </a:solidFill>
                <a:latin typeface="Arial"/>
                <a:ea typeface="Arial"/>
                <a:cs typeface="Arial"/>
                <a:sym typeface="Arial"/>
              </a:endParaRPr>
            </a:p>
          </p:txBody>
        </p:sp>
      </p:grpSp>
      <p:pic>
        <p:nvPicPr>
          <p:cNvPr id="178" name="Google Shape;178;p5" descr="A picture containing graphical user interface&#10;&#10;Description automatically generated"/>
          <p:cNvPicPr preferRelativeResize="0"/>
          <p:nvPr/>
        </p:nvPicPr>
        <p:blipFill rotWithShape="1">
          <a:blip r:embed="rId5">
            <a:alphaModFix/>
          </a:blip>
          <a:srcRect t="81460"/>
          <a:stretch/>
        </p:blipFill>
        <p:spPr>
          <a:xfrm rot="10800000">
            <a:off x="2257341" y="-2"/>
            <a:ext cx="9934657" cy="1145177"/>
          </a:xfrm>
          <a:prstGeom prst="rect">
            <a:avLst/>
          </a:prstGeom>
          <a:noFill/>
          <a:ln>
            <a:noFill/>
          </a:ln>
        </p:spPr>
      </p:pic>
      <p:sp>
        <p:nvSpPr>
          <p:cNvPr id="179" name="Google Shape;179;p5"/>
          <p:cNvSpPr txBox="1"/>
          <p:nvPr/>
        </p:nvSpPr>
        <p:spPr>
          <a:xfrm>
            <a:off x="838200" y="5232776"/>
            <a:ext cx="6096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Calibri"/>
              <a:buNone/>
            </a:pPr>
            <a:r>
              <a:rPr lang="en-US" sz="2800" b="1" i="0" u="none" strike="noStrike" cap="none">
                <a:solidFill>
                  <a:schemeClr val="dk1"/>
                </a:solidFill>
                <a:latin typeface="Calibri"/>
                <a:ea typeface="Calibri"/>
                <a:cs typeface="Calibri"/>
                <a:sym typeface="Calibri"/>
              </a:rPr>
              <a:t>1.3 Thẻ ngân hàng</a:t>
            </a:r>
            <a:endParaRPr sz="1400" b="0" i="0" u="none" strike="noStrike" cap="none">
              <a:solidFill>
                <a:srgbClr val="000000"/>
              </a:solidFill>
              <a:latin typeface="Arial"/>
              <a:ea typeface="Arial"/>
              <a:cs typeface="Arial"/>
              <a:sym typeface="Arial"/>
            </a:endParaRPr>
          </a:p>
        </p:txBody>
      </p:sp>
      <p:sp>
        <p:nvSpPr>
          <p:cNvPr id="180" name="Google Shape;180;p5"/>
          <p:cNvSpPr txBox="1"/>
          <p:nvPr/>
        </p:nvSpPr>
        <p:spPr>
          <a:xfrm>
            <a:off x="1008318" y="5862255"/>
            <a:ext cx="10165200" cy="5850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Mang thẻ ARC hoặc passport đến các địa điểm ngân hàng để làm thẻ ngân hàng.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Khuyến khích làm số điện thoại trước khi làm thẻ ngân hàng để làm cả Internet banking.</a:t>
            </a:r>
            <a:endParaRPr sz="1400" b="0" i="0" u="none" strike="noStrike" cap="none">
              <a:solidFill>
                <a:srgbClr val="000000"/>
              </a:solidFill>
              <a:latin typeface="Arial"/>
              <a:ea typeface="Arial"/>
              <a:cs typeface="Arial"/>
              <a:sym typeface="Arial"/>
            </a:endParaRPr>
          </a:p>
        </p:txBody>
      </p:sp>
      <p:sp>
        <p:nvSpPr>
          <p:cNvPr id="181" name="Google Shape;181;p5"/>
          <p:cNvSpPr txBox="1"/>
          <p:nvPr/>
        </p:nvSpPr>
        <p:spPr>
          <a:xfrm>
            <a:off x="2257340" y="425641"/>
            <a:ext cx="369061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Hội sinh viên Việt Nam tại Hàn Quốc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6"/>
          <p:cNvSpPr txBox="1">
            <a:spLocks noGrp="1"/>
          </p:cNvSpPr>
          <p:nvPr>
            <p:ph type="body" idx="1"/>
          </p:nvPr>
        </p:nvSpPr>
        <p:spPr>
          <a:xfrm>
            <a:off x="833058" y="1958229"/>
            <a:ext cx="10515600" cy="390402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1.4 Mã số Researcher number (Đối với hệ sau đại học)</a:t>
            </a:r>
            <a:endParaRPr/>
          </a:p>
          <a:p>
            <a:pPr marL="0" lvl="0" indent="0" algn="l" rtl="0">
              <a:lnSpc>
                <a:spcPct val="90000"/>
              </a:lnSpc>
              <a:spcBef>
                <a:spcPts val="1000"/>
              </a:spcBef>
              <a:spcAft>
                <a:spcPts val="0"/>
              </a:spcAft>
              <a:buClr>
                <a:schemeClr val="dk1"/>
              </a:buClr>
              <a:buSzPts val="1800"/>
              <a:buNone/>
            </a:pPr>
            <a:r>
              <a:rPr lang="en-US" sz="1800" u="sng"/>
              <a:t>Website: https://www.ntis.go.kr/</a:t>
            </a:r>
            <a:endParaRPr/>
          </a:p>
        </p:txBody>
      </p:sp>
      <p:pic>
        <p:nvPicPr>
          <p:cNvPr id="187" name="Google Shape;187;p6" descr="Các Bài viết của VSAK"/>
          <p:cNvPicPr preferRelativeResize="0"/>
          <p:nvPr/>
        </p:nvPicPr>
        <p:blipFill rotWithShape="1">
          <a:blip r:embed="rId3">
            <a:alphaModFix/>
          </a:blip>
          <a:srcRect/>
          <a:stretch/>
        </p:blipFill>
        <p:spPr>
          <a:xfrm>
            <a:off x="231212" y="85475"/>
            <a:ext cx="967175" cy="944813"/>
          </a:xfrm>
          <a:prstGeom prst="rect">
            <a:avLst/>
          </a:prstGeom>
          <a:noFill/>
          <a:ln>
            <a:noFill/>
          </a:ln>
        </p:spPr>
      </p:pic>
      <p:pic>
        <p:nvPicPr>
          <p:cNvPr id="188" name="Google Shape;188;p6" descr="Trang chủ"/>
          <p:cNvPicPr preferRelativeResize="0"/>
          <p:nvPr/>
        </p:nvPicPr>
        <p:blipFill rotWithShape="1">
          <a:blip r:embed="rId4">
            <a:alphaModFix/>
          </a:blip>
          <a:srcRect l="15998" r="14761"/>
          <a:stretch/>
        </p:blipFill>
        <p:spPr>
          <a:xfrm>
            <a:off x="1198387" y="67330"/>
            <a:ext cx="1058955" cy="962958"/>
          </a:xfrm>
          <a:prstGeom prst="rect">
            <a:avLst/>
          </a:prstGeom>
          <a:noFill/>
          <a:ln>
            <a:noFill/>
          </a:ln>
        </p:spPr>
      </p:pic>
      <p:sp>
        <p:nvSpPr>
          <p:cNvPr id="189" name="Google Shape;189;p6"/>
          <p:cNvSpPr txBox="1">
            <a:spLocks noGrp="1"/>
          </p:cNvSpPr>
          <p:nvPr>
            <p:ph type="title"/>
          </p:nvPr>
        </p:nvSpPr>
        <p:spPr>
          <a:xfrm>
            <a:off x="838200" y="7949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I. Thủ tục hồ sơ sau khi nhập học</a:t>
            </a:r>
            <a:endParaRPr/>
          </a:p>
        </p:txBody>
      </p:sp>
      <p:pic>
        <p:nvPicPr>
          <p:cNvPr id="190" name="Google Shape;190;p6" descr="A picture containing graphical user interface&#10;&#10;Description automatically generated"/>
          <p:cNvPicPr preferRelativeResize="0"/>
          <p:nvPr/>
        </p:nvPicPr>
        <p:blipFill rotWithShape="1">
          <a:blip r:embed="rId5">
            <a:alphaModFix/>
          </a:blip>
          <a:srcRect t="81460"/>
          <a:stretch/>
        </p:blipFill>
        <p:spPr>
          <a:xfrm rot="10800000">
            <a:off x="2257341" y="-2"/>
            <a:ext cx="9934657" cy="1145177"/>
          </a:xfrm>
          <a:prstGeom prst="rect">
            <a:avLst/>
          </a:prstGeom>
          <a:noFill/>
          <a:ln>
            <a:noFill/>
          </a:ln>
        </p:spPr>
      </p:pic>
      <p:sp>
        <p:nvSpPr>
          <p:cNvPr id="191" name="Google Shape;191;p6"/>
          <p:cNvSpPr txBox="1"/>
          <p:nvPr/>
        </p:nvSpPr>
        <p:spPr>
          <a:xfrm>
            <a:off x="2257340" y="425641"/>
            <a:ext cx="369061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Hội sinh viên Việt Nam tại Hàn Quốc</a:t>
            </a:r>
            <a:endParaRPr sz="1400" b="0" i="0" u="none" strike="noStrike" cap="none">
              <a:solidFill>
                <a:srgbClr val="000000"/>
              </a:solidFill>
              <a:latin typeface="Arial"/>
              <a:ea typeface="Arial"/>
              <a:cs typeface="Arial"/>
              <a:sym typeface="Arial"/>
            </a:endParaRPr>
          </a:p>
        </p:txBody>
      </p:sp>
      <p:pic>
        <p:nvPicPr>
          <p:cNvPr id="192" name="Google Shape;192;p6"/>
          <p:cNvPicPr preferRelativeResize="0"/>
          <p:nvPr/>
        </p:nvPicPr>
        <p:blipFill rotWithShape="1">
          <a:blip r:embed="rId6">
            <a:alphaModFix/>
          </a:blip>
          <a:srcRect/>
          <a:stretch/>
        </p:blipFill>
        <p:spPr>
          <a:xfrm>
            <a:off x="838200" y="3048477"/>
            <a:ext cx="9039212" cy="2681269"/>
          </a:xfrm>
          <a:prstGeom prst="rect">
            <a:avLst/>
          </a:prstGeom>
          <a:noFill/>
          <a:ln>
            <a:noFill/>
          </a:ln>
        </p:spPr>
      </p:pic>
      <p:sp>
        <p:nvSpPr>
          <p:cNvPr id="193" name="Google Shape;193;p6"/>
          <p:cNvSpPr/>
          <p:nvPr/>
        </p:nvSpPr>
        <p:spPr>
          <a:xfrm>
            <a:off x="8488761" y="5120546"/>
            <a:ext cx="683460" cy="210886"/>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94" name="Google Shape;194;p6"/>
          <p:cNvCxnSpPr/>
          <p:nvPr/>
        </p:nvCxnSpPr>
        <p:spPr>
          <a:xfrm rot="10800000" flipH="1">
            <a:off x="9172221" y="4905593"/>
            <a:ext cx="844026" cy="346369"/>
          </a:xfrm>
          <a:prstGeom prst="straightConnector1">
            <a:avLst/>
          </a:prstGeom>
          <a:noFill/>
          <a:ln w="9525" cap="flat" cmpd="sng">
            <a:solidFill>
              <a:srgbClr val="FF0000"/>
            </a:solidFill>
            <a:prstDash val="solid"/>
            <a:miter lim="800000"/>
            <a:headEnd type="none" w="sm" len="sm"/>
            <a:tailEnd type="triangle" w="med" len="med"/>
          </a:ln>
        </p:spPr>
      </p:cxnSp>
      <p:sp>
        <p:nvSpPr>
          <p:cNvPr id="195" name="Google Shape;195;p6"/>
          <p:cNvSpPr/>
          <p:nvPr/>
        </p:nvSpPr>
        <p:spPr>
          <a:xfrm>
            <a:off x="10285518" y="4328696"/>
            <a:ext cx="1332411" cy="745155"/>
          </a:xfrm>
          <a:prstGeom prst="roundRect">
            <a:avLst>
              <a:gd name="adj" fmla="val 16667"/>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Bước 1: Đăng kí tài khoản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7"/>
          <p:cNvSpPr txBox="1">
            <a:spLocks noGrp="1"/>
          </p:cNvSpPr>
          <p:nvPr>
            <p:ph type="body" idx="1"/>
          </p:nvPr>
        </p:nvSpPr>
        <p:spPr>
          <a:xfrm>
            <a:off x="833058" y="1958229"/>
            <a:ext cx="10515600" cy="390402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1.4 Mã số Researcher number (Đối với hệ sau đại học)</a:t>
            </a:r>
            <a:endParaRPr/>
          </a:p>
          <a:p>
            <a:pPr marL="0" lvl="0" indent="0" algn="l" rtl="0">
              <a:lnSpc>
                <a:spcPct val="90000"/>
              </a:lnSpc>
              <a:spcBef>
                <a:spcPts val="1000"/>
              </a:spcBef>
              <a:spcAft>
                <a:spcPts val="0"/>
              </a:spcAft>
              <a:buClr>
                <a:schemeClr val="dk1"/>
              </a:buClr>
              <a:buSzPts val="1800"/>
              <a:buNone/>
            </a:pPr>
            <a:r>
              <a:rPr lang="en-US" sz="1800" u="sng"/>
              <a:t>Website: https://www.ntis.go.kr/</a:t>
            </a:r>
            <a:endParaRPr/>
          </a:p>
        </p:txBody>
      </p:sp>
      <p:pic>
        <p:nvPicPr>
          <p:cNvPr id="201" name="Google Shape;201;p7" descr="Các Bài viết của VSAK"/>
          <p:cNvPicPr preferRelativeResize="0"/>
          <p:nvPr/>
        </p:nvPicPr>
        <p:blipFill rotWithShape="1">
          <a:blip r:embed="rId3">
            <a:alphaModFix/>
          </a:blip>
          <a:srcRect/>
          <a:stretch/>
        </p:blipFill>
        <p:spPr>
          <a:xfrm>
            <a:off x="231212" y="85475"/>
            <a:ext cx="967175" cy="944813"/>
          </a:xfrm>
          <a:prstGeom prst="rect">
            <a:avLst/>
          </a:prstGeom>
          <a:noFill/>
          <a:ln>
            <a:noFill/>
          </a:ln>
        </p:spPr>
      </p:pic>
      <p:pic>
        <p:nvPicPr>
          <p:cNvPr id="202" name="Google Shape;202;p7" descr="Trang chủ"/>
          <p:cNvPicPr preferRelativeResize="0"/>
          <p:nvPr/>
        </p:nvPicPr>
        <p:blipFill rotWithShape="1">
          <a:blip r:embed="rId4">
            <a:alphaModFix/>
          </a:blip>
          <a:srcRect l="15998" r="14761"/>
          <a:stretch/>
        </p:blipFill>
        <p:spPr>
          <a:xfrm>
            <a:off x="1198387" y="67330"/>
            <a:ext cx="1058955" cy="962958"/>
          </a:xfrm>
          <a:prstGeom prst="rect">
            <a:avLst/>
          </a:prstGeom>
          <a:noFill/>
          <a:ln>
            <a:noFill/>
          </a:ln>
        </p:spPr>
      </p:pic>
      <p:sp>
        <p:nvSpPr>
          <p:cNvPr id="203" name="Google Shape;203;p7"/>
          <p:cNvSpPr txBox="1">
            <a:spLocks noGrp="1"/>
          </p:cNvSpPr>
          <p:nvPr>
            <p:ph type="title"/>
          </p:nvPr>
        </p:nvSpPr>
        <p:spPr>
          <a:xfrm>
            <a:off x="838200" y="7949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I. Thủ tục hồ sơ sau khi nhập học</a:t>
            </a:r>
            <a:endParaRPr/>
          </a:p>
        </p:txBody>
      </p:sp>
      <p:pic>
        <p:nvPicPr>
          <p:cNvPr id="204" name="Google Shape;204;p7" descr="A picture containing graphical user interface&#10;&#10;Description automatically generated"/>
          <p:cNvPicPr preferRelativeResize="0"/>
          <p:nvPr/>
        </p:nvPicPr>
        <p:blipFill rotWithShape="1">
          <a:blip r:embed="rId5">
            <a:alphaModFix/>
          </a:blip>
          <a:srcRect t="81460"/>
          <a:stretch/>
        </p:blipFill>
        <p:spPr>
          <a:xfrm rot="10800000">
            <a:off x="2257341" y="-2"/>
            <a:ext cx="9934657" cy="1145177"/>
          </a:xfrm>
          <a:prstGeom prst="rect">
            <a:avLst/>
          </a:prstGeom>
          <a:noFill/>
          <a:ln>
            <a:noFill/>
          </a:ln>
        </p:spPr>
      </p:pic>
      <p:sp>
        <p:nvSpPr>
          <p:cNvPr id="205" name="Google Shape;205;p7"/>
          <p:cNvSpPr txBox="1"/>
          <p:nvPr/>
        </p:nvSpPr>
        <p:spPr>
          <a:xfrm>
            <a:off x="2257340" y="425641"/>
            <a:ext cx="369061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Hội sinh viên Việt Nam tại Hàn Quốc</a:t>
            </a:r>
            <a:endParaRPr sz="1400" b="0" i="0" u="none" strike="noStrike" cap="none">
              <a:solidFill>
                <a:srgbClr val="000000"/>
              </a:solidFill>
              <a:latin typeface="Arial"/>
              <a:ea typeface="Arial"/>
              <a:cs typeface="Arial"/>
              <a:sym typeface="Arial"/>
            </a:endParaRPr>
          </a:p>
        </p:txBody>
      </p:sp>
      <p:sp>
        <p:nvSpPr>
          <p:cNvPr id="206" name="Google Shape;206;p7"/>
          <p:cNvSpPr/>
          <p:nvPr/>
        </p:nvSpPr>
        <p:spPr>
          <a:xfrm>
            <a:off x="8471564" y="2400136"/>
            <a:ext cx="2167739" cy="1325563"/>
          </a:xfrm>
          <a:prstGeom prst="roundRect">
            <a:avLst>
              <a:gd name="adj" fmla="val 16667"/>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Chuyển qua sử dụng ngôn ngữ tiếng anh</a:t>
            </a:r>
            <a:endParaRPr sz="1400" b="0" i="0" u="none" strike="noStrike" cap="none">
              <a:solidFill>
                <a:srgbClr val="000000"/>
              </a:solidFill>
              <a:latin typeface="Arial"/>
              <a:ea typeface="Arial"/>
              <a:cs typeface="Arial"/>
              <a:sym typeface="Arial"/>
            </a:endParaRPr>
          </a:p>
        </p:txBody>
      </p:sp>
      <p:pic>
        <p:nvPicPr>
          <p:cNvPr id="207" name="Google Shape;207;p7"/>
          <p:cNvPicPr preferRelativeResize="0"/>
          <p:nvPr/>
        </p:nvPicPr>
        <p:blipFill rotWithShape="1">
          <a:blip r:embed="rId6">
            <a:alphaModFix/>
          </a:blip>
          <a:srcRect b="38714"/>
          <a:stretch/>
        </p:blipFill>
        <p:spPr>
          <a:xfrm>
            <a:off x="596260" y="2830034"/>
            <a:ext cx="7253142" cy="1313059"/>
          </a:xfrm>
          <a:prstGeom prst="rect">
            <a:avLst/>
          </a:prstGeom>
          <a:noFill/>
          <a:ln>
            <a:noFill/>
          </a:ln>
        </p:spPr>
      </p:pic>
      <p:sp>
        <p:nvSpPr>
          <p:cNvPr id="208" name="Google Shape;208;p7"/>
          <p:cNvSpPr/>
          <p:nvPr/>
        </p:nvSpPr>
        <p:spPr>
          <a:xfrm>
            <a:off x="6542495" y="3306239"/>
            <a:ext cx="683460" cy="210886"/>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09" name="Google Shape;209;p7"/>
          <p:cNvCxnSpPr/>
          <p:nvPr/>
        </p:nvCxnSpPr>
        <p:spPr>
          <a:xfrm rot="10800000" flipH="1">
            <a:off x="7227240" y="3045459"/>
            <a:ext cx="1244324" cy="333104"/>
          </a:xfrm>
          <a:prstGeom prst="straightConnector1">
            <a:avLst/>
          </a:prstGeom>
          <a:noFill/>
          <a:ln w="9525" cap="flat" cmpd="sng">
            <a:solidFill>
              <a:srgbClr val="FF0000"/>
            </a:solidFill>
            <a:prstDash val="solid"/>
            <a:miter lim="800000"/>
            <a:headEnd type="none" w="sm" len="sm"/>
            <a:tailEnd type="triangle" w="med" len="med"/>
          </a:ln>
        </p:spPr>
      </p:cxnSp>
      <p:pic>
        <p:nvPicPr>
          <p:cNvPr id="210" name="Google Shape;210;p7"/>
          <p:cNvPicPr preferRelativeResize="0"/>
          <p:nvPr/>
        </p:nvPicPr>
        <p:blipFill rotWithShape="1">
          <a:blip r:embed="rId7">
            <a:alphaModFix/>
          </a:blip>
          <a:srcRect t="8010"/>
          <a:stretch/>
        </p:blipFill>
        <p:spPr>
          <a:xfrm>
            <a:off x="1915886" y="4335902"/>
            <a:ext cx="6234668" cy="2235850"/>
          </a:xfrm>
          <a:prstGeom prst="rect">
            <a:avLst/>
          </a:prstGeom>
          <a:noFill/>
          <a:ln w="127000"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sp>
        <p:nvSpPr>
          <p:cNvPr id="211" name="Google Shape;211;p7"/>
          <p:cNvSpPr/>
          <p:nvPr/>
        </p:nvSpPr>
        <p:spPr>
          <a:xfrm>
            <a:off x="8539253" y="4816292"/>
            <a:ext cx="2922951" cy="1325563"/>
          </a:xfrm>
          <a:prstGeom prst="roundRect">
            <a:avLst>
              <a:gd name="adj" fmla="val 16667"/>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Sau khi đăng nhập, lựa chọn 국가연구자번호 발금.조회.수정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để nhận mã số nghiên cứu</a:t>
            </a:r>
            <a:endParaRPr sz="1800" b="0" i="0" u="none" strike="noStrike" cap="none">
              <a:solidFill>
                <a:schemeClr val="lt1"/>
              </a:solidFill>
              <a:latin typeface="Calibri"/>
              <a:ea typeface="Calibri"/>
              <a:cs typeface="Calibri"/>
              <a:sym typeface="Calibri"/>
            </a:endParaRPr>
          </a:p>
        </p:txBody>
      </p:sp>
      <p:sp>
        <p:nvSpPr>
          <p:cNvPr id="212" name="Google Shape;212;p7"/>
          <p:cNvSpPr/>
          <p:nvPr/>
        </p:nvSpPr>
        <p:spPr>
          <a:xfrm>
            <a:off x="5947954" y="6219296"/>
            <a:ext cx="1382637" cy="213063"/>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13" name="Google Shape;213;p7"/>
          <p:cNvCxnSpPr/>
          <p:nvPr/>
        </p:nvCxnSpPr>
        <p:spPr>
          <a:xfrm rot="10800000" flipH="1">
            <a:off x="7341036" y="5820693"/>
            <a:ext cx="1193075" cy="520231"/>
          </a:xfrm>
          <a:prstGeom prst="straightConnector1">
            <a:avLst/>
          </a:prstGeom>
          <a:noFill/>
          <a:ln w="9525" cap="flat" cmpd="sng">
            <a:solidFill>
              <a:srgbClr val="FF0000"/>
            </a:solidFill>
            <a:prstDash val="solid"/>
            <a:miter lim="800000"/>
            <a:headEnd type="none" w="sm" len="sm"/>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8"/>
          <p:cNvSpPr txBox="1">
            <a:spLocks noGrp="1"/>
          </p:cNvSpPr>
          <p:nvPr>
            <p:ph type="body" idx="1"/>
          </p:nvPr>
        </p:nvSpPr>
        <p:spPr>
          <a:xfrm>
            <a:off x="833058" y="1958229"/>
            <a:ext cx="10515600" cy="390402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1.4 Mã số Researcher number (Đối với hệ sau đại học)</a:t>
            </a:r>
            <a:endParaRPr/>
          </a:p>
          <a:p>
            <a:pPr marL="0" lvl="0" indent="0" algn="l" rtl="0">
              <a:lnSpc>
                <a:spcPct val="90000"/>
              </a:lnSpc>
              <a:spcBef>
                <a:spcPts val="1000"/>
              </a:spcBef>
              <a:spcAft>
                <a:spcPts val="0"/>
              </a:spcAft>
              <a:buClr>
                <a:schemeClr val="dk1"/>
              </a:buClr>
              <a:buSzPts val="1800"/>
              <a:buNone/>
            </a:pPr>
            <a:r>
              <a:rPr lang="en-US" sz="1800" u="sng"/>
              <a:t>Website: https://www.ntis.go.kr/</a:t>
            </a:r>
            <a:endParaRPr/>
          </a:p>
        </p:txBody>
      </p:sp>
      <p:pic>
        <p:nvPicPr>
          <p:cNvPr id="219" name="Google Shape;219;p8" descr="Các Bài viết của VSAK"/>
          <p:cNvPicPr preferRelativeResize="0"/>
          <p:nvPr/>
        </p:nvPicPr>
        <p:blipFill rotWithShape="1">
          <a:blip r:embed="rId3">
            <a:alphaModFix/>
          </a:blip>
          <a:srcRect/>
          <a:stretch/>
        </p:blipFill>
        <p:spPr>
          <a:xfrm>
            <a:off x="231212" y="85475"/>
            <a:ext cx="967175" cy="944813"/>
          </a:xfrm>
          <a:prstGeom prst="rect">
            <a:avLst/>
          </a:prstGeom>
          <a:noFill/>
          <a:ln>
            <a:noFill/>
          </a:ln>
        </p:spPr>
      </p:pic>
      <p:pic>
        <p:nvPicPr>
          <p:cNvPr id="220" name="Google Shape;220;p8" descr="Trang chủ"/>
          <p:cNvPicPr preferRelativeResize="0"/>
          <p:nvPr/>
        </p:nvPicPr>
        <p:blipFill rotWithShape="1">
          <a:blip r:embed="rId4">
            <a:alphaModFix/>
          </a:blip>
          <a:srcRect l="15998" r="14761"/>
          <a:stretch/>
        </p:blipFill>
        <p:spPr>
          <a:xfrm>
            <a:off x="1198387" y="67330"/>
            <a:ext cx="1058955" cy="962958"/>
          </a:xfrm>
          <a:prstGeom prst="rect">
            <a:avLst/>
          </a:prstGeom>
          <a:noFill/>
          <a:ln>
            <a:noFill/>
          </a:ln>
        </p:spPr>
      </p:pic>
      <p:sp>
        <p:nvSpPr>
          <p:cNvPr id="221" name="Google Shape;221;p8"/>
          <p:cNvSpPr txBox="1">
            <a:spLocks noGrp="1"/>
          </p:cNvSpPr>
          <p:nvPr>
            <p:ph type="title"/>
          </p:nvPr>
        </p:nvSpPr>
        <p:spPr>
          <a:xfrm>
            <a:off x="838200" y="7949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I. Thủ tục hồ sơ sau khi nhập học</a:t>
            </a:r>
            <a:endParaRPr/>
          </a:p>
        </p:txBody>
      </p:sp>
      <p:pic>
        <p:nvPicPr>
          <p:cNvPr id="222" name="Google Shape;222;p8" descr="A picture containing graphical user interface&#10;&#10;Description automatically generated"/>
          <p:cNvPicPr preferRelativeResize="0"/>
          <p:nvPr/>
        </p:nvPicPr>
        <p:blipFill rotWithShape="1">
          <a:blip r:embed="rId5">
            <a:alphaModFix/>
          </a:blip>
          <a:srcRect t="81460"/>
          <a:stretch/>
        </p:blipFill>
        <p:spPr>
          <a:xfrm rot="10800000">
            <a:off x="2257341" y="-2"/>
            <a:ext cx="9934657" cy="1145177"/>
          </a:xfrm>
          <a:prstGeom prst="rect">
            <a:avLst/>
          </a:prstGeom>
          <a:noFill/>
          <a:ln>
            <a:noFill/>
          </a:ln>
        </p:spPr>
      </p:pic>
      <p:sp>
        <p:nvSpPr>
          <p:cNvPr id="223" name="Google Shape;223;p8"/>
          <p:cNvSpPr txBox="1"/>
          <p:nvPr/>
        </p:nvSpPr>
        <p:spPr>
          <a:xfrm>
            <a:off x="2257340" y="425641"/>
            <a:ext cx="369061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Hội sinh viên Việt Nam tại Hàn Quốc</a:t>
            </a:r>
            <a:endParaRPr sz="1400" b="0" i="0" u="none" strike="noStrike" cap="none">
              <a:solidFill>
                <a:srgbClr val="000000"/>
              </a:solidFill>
              <a:latin typeface="Arial"/>
              <a:ea typeface="Arial"/>
              <a:cs typeface="Arial"/>
              <a:sym typeface="Arial"/>
            </a:endParaRPr>
          </a:p>
        </p:txBody>
      </p:sp>
      <p:sp>
        <p:nvSpPr>
          <p:cNvPr id="224" name="Google Shape;224;p8"/>
          <p:cNvSpPr/>
          <p:nvPr/>
        </p:nvSpPr>
        <p:spPr>
          <a:xfrm>
            <a:off x="8516983" y="2389057"/>
            <a:ext cx="3570512" cy="1715382"/>
          </a:xfrm>
          <a:prstGeom prst="roundRect">
            <a:avLst>
              <a:gd name="adj" fmla="val 16667"/>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Bước 2: Sau khi đăng nhập ở website ntis.go.kr và lựa chọn 국가연구자번호 발금.조회.수정</a:t>
            </a:r>
            <a:endParaRPr sz="1800" b="0" i="0" u="none" strike="noStrike" cap="none">
              <a:solidFill>
                <a:schemeClr val="lt1"/>
              </a:solidFill>
              <a:latin typeface="Calibri"/>
              <a:ea typeface="Calibri"/>
              <a:cs typeface="Calibri"/>
              <a:sym typeface="Calibri"/>
            </a:endParaRPr>
          </a:p>
          <a:p>
            <a:pPr marL="285750" marR="0" lvl="0" indent="-285750" algn="ctr" rtl="0">
              <a:lnSpc>
                <a:spcPct val="100000"/>
              </a:lnSpc>
              <a:spcBef>
                <a:spcPts val="0"/>
              </a:spcBef>
              <a:spcAft>
                <a:spcPts val="0"/>
              </a:spcAft>
              <a:buClr>
                <a:schemeClr val="lt1"/>
              </a:buClr>
              <a:buSzPts val="1800"/>
              <a:buFont typeface="Noto Sans Symbols"/>
              <a:buChar char="🡪"/>
            </a:pPr>
            <a:r>
              <a:rPr lang="en-US" sz="1800" b="0" i="0" u="none" strike="noStrike" cap="none">
                <a:solidFill>
                  <a:schemeClr val="lt1"/>
                </a:solidFill>
                <a:latin typeface="Calibri"/>
                <a:ea typeface="Calibri"/>
                <a:cs typeface="Calibri"/>
                <a:sym typeface="Calibri"/>
              </a:rPr>
              <a:t>Chuyển sang trang iris.go.kr</a:t>
            </a:r>
            <a:endParaRPr sz="1400" b="0" i="0" u="none" strike="noStrike" cap="none">
              <a:solidFill>
                <a:srgbClr val="000000"/>
              </a:solidFill>
              <a:latin typeface="Arial"/>
              <a:ea typeface="Arial"/>
              <a:cs typeface="Arial"/>
              <a:sym typeface="Arial"/>
            </a:endParaRPr>
          </a:p>
          <a:p>
            <a:pPr marL="285750" marR="0" lvl="0" indent="-285750" algn="ctr" rtl="0">
              <a:lnSpc>
                <a:spcPct val="100000"/>
              </a:lnSpc>
              <a:spcBef>
                <a:spcPts val="0"/>
              </a:spcBef>
              <a:spcAft>
                <a:spcPts val="0"/>
              </a:spcAft>
              <a:buClr>
                <a:schemeClr val="lt1"/>
              </a:buClr>
              <a:buSzPts val="1800"/>
              <a:buFont typeface="Noto Sans Symbols"/>
              <a:buChar char="🡪"/>
            </a:pPr>
            <a:r>
              <a:rPr lang="en-US" sz="1800" b="0" i="0" u="none" strike="noStrike" cap="none">
                <a:solidFill>
                  <a:schemeClr val="lt1"/>
                </a:solidFill>
                <a:latin typeface="Calibri"/>
                <a:ea typeface="Calibri"/>
                <a:cs typeface="Calibri"/>
                <a:sym typeface="Calibri"/>
              </a:rPr>
              <a:t>Đăng kí tài khoản ở iris.go.kr	 </a:t>
            </a:r>
            <a:endParaRPr sz="1400" b="0" i="0" u="none" strike="noStrike" cap="none">
              <a:solidFill>
                <a:srgbClr val="000000"/>
              </a:solidFill>
              <a:latin typeface="Arial"/>
              <a:ea typeface="Arial"/>
              <a:cs typeface="Arial"/>
              <a:sym typeface="Arial"/>
            </a:endParaRPr>
          </a:p>
        </p:txBody>
      </p:sp>
      <p:pic>
        <p:nvPicPr>
          <p:cNvPr id="225" name="Google Shape;225;p8"/>
          <p:cNvPicPr preferRelativeResize="0"/>
          <p:nvPr/>
        </p:nvPicPr>
        <p:blipFill rotWithShape="1">
          <a:blip r:embed="rId6">
            <a:alphaModFix/>
          </a:blip>
          <a:srcRect/>
          <a:stretch/>
        </p:blipFill>
        <p:spPr>
          <a:xfrm>
            <a:off x="838200" y="3134212"/>
            <a:ext cx="7541623" cy="972658"/>
          </a:xfrm>
          <a:prstGeom prst="rect">
            <a:avLst/>
          </a:prstGeom>
          <a:noFill/>
          <a:ln>
            <a:noFill/>
          </a:ln>
        </p:spPr>
      </p:pic>
      <p:sp>
        <p:nvSpPr>
          <p:cNvPr id="226" name="Google Shape;226;p8"/>
          <p:cNvSpPr/>
          <p:nvPr/>
        </p:nvSpPr>
        <p:spPr>
          <a:xfrm>
            <a:off x="6703504" y="3323556"/>
            <a:ext cx="472359" cy="212123"/>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27" name="Google Shape;227;p8"/>
          <p:cNvCxnSpPr/>
          <p:nvPr/>
        </p:nvCxnSpPr>
        <p:spPr>
          <a:xfrm rot="10800000" flipH="1">
            <a:off x="7175863" y="3048477"/>
            <a:ext cx="1341120" cy="275079"/>
          </a:xfrm>
          <a:prstGeom prst="straightConnector1">
            <a:avLst/>
          </a:prstGeom>
          <a:noFill/>
          <a:ln w="9525" cap="flat" cmpd="sng">
            <a:solidFill>
              <a:srgbClr val="FF0000"/>
            </a:solidFill>
            <a:prstDash val="solid"/>
            <a:miter lim="800000"/>
            <a:headEnd type="none" w="sm" len="sm"/>
            <a:tailEnd type="triangle" w="med" len="med"/>
          </a:ln>
        </p:spPr>
      </p:cxnSp>
      <p:pic>
        <p:nvPicPr>
          <p:cNvPr id="228" name="Google Shape;228;p8"/>
          <p:cNvPicPr preferRelativeResize="0"/>
          <p:nvPr/>
        </p:nvPicPr>
        <p:blipFill rotWithShape="1">
          <a:blip r:embed="rId7">
            <a:alphaModFix/>
          </a:blip>
          <a:srcRect/>
          <a:stretch/>
        </p:blipFill>
        <p:spPr>
          <a:xfrm>
            <a:off x="3165261" y="4884955"/>
            <a:ext cx="8822780" cy="1245821"/>
          </a:xfrm>
          <a:prstGeom prst="rect">
            <a:avLst/>
          </a:prstGeom>
          <a:noFill/>
          <a:ln>
            <a:noFill/>
          </a:ln>
        </p:spPr>
      </p:pic>
      <p:sp>
        <p:nvSpPr>
          <p:cNvPr id="229" name="Google Shape;229;p8"/>
          <p:cNvSpPr/>
          <p:nvPr/>
        </p:nvSpPr>
        <p:spPr>
          <a:xfrm>
            <a:off x="193676" y="4737466"/>
            <a:ext cx="2680154" cy="1694894"/>
          </a:xfrm>
          <a:prstGeom prst="roundRect">
            <a:avLst>
              <a:gd name="adj" fmla="val 16667"/>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Bước 2: Sau khi đăng nhập, lựa chọn 국가연구자정보시스뎀 </a:t>
            </a: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để tra mã số Researcher number	 </a:t>
            </a:r>
            <a:endParaRPr sz="1400" b="0" i="0" u="none" strike="noStrike" cap="none">
              <a:solidFill>
                <a:srgbClr val="000000"/>
              </a:solidFill>
              <a:latin typeface="Arial"/>
              <a:ea typeface="Arial"/>
              <a:cs typeface="Arial"/>
              <a:sym typeface="Arial"/>
            </a:endParaRPr>
          </a:p>
        </p:txBody>
      </p:sp>
      <p:sp>
        <p:nvSpPr>
          <p:cNvPr id="230" name="Google Shape;230;p8"/>
          <p:cNvSpPr/>
          <p:nvPr/>
        </p:nvSpPr>
        <p:spPr>
          <a:xfrm>
            <a:off x="4765847" y="5120546"/>
            <a:ext cx="781513" cy="139431"/>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31" name="Google Shape;231;p8"/>
          <p:cNvCxnSpPr>
            <a:stCxn id="230" idx="1"/>
            <a:endCxn id="229" idx="3"/>
          </p:cNvCxnSpPr>
          <p:nvPr/>
        </p:nvCxnSpPr>
        <p:spPr>
          <a:xfrm flipH="1">
            <a:off x="2873747" y="5190262"/>
            <a:ext cx="1892100" cy="394800"/>
          </a:xfrm>
          <a:prstGeom prst="straightConnector1">
            <a:avLst/>
          </a:prstGeom>
          <a:noFill/>
          <a:ln w="9525" cap="flat" cmpd="sng">
            <a:solidFill>
              <a:srgbClr val="FF0000"/>
            </a:solidFill>
            <a:prstDash val="solid"/>
            <a:miter lim="800000"/>
            <a:headEnd type="none" w="sm" len="sm"/>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9"/>
          <p:cNvSpPr txBox="1">
            <a:spLocks noGrp="1"/>
          </p:cNvSpPr>
          <p:nvPr>
            <p:ph type="body" idx="1"/>
          </p:nvPr>
        </p:nvSpPr>
        <p:spPr>
          <a:xfrm>
            <a:off x="833058" y="1958229"/>
            <a:ext cx="10515600" cy="390402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2.1 Thay đổi địa chỉ cư trú</a:t>
            </a:r>
            <a:endParaRPr/>
          </a:p>
          <a:p>
            <a:pPr marL="0" lvl="0" indent="0" algn="l" rtl="0">
              <a:lnSpc>
                <a:spcPct val="90000"/>
              </a:lnSpc>
              <a:spcBef>
                <a:spcPts val="1000"/>
              </a:spcBef>
              <a:spcAft>
                <a:spcPts val="0"/>
              </a:spcAft>
              <a:buClr>
                <a:schemeClr val="dk1"/>
              </a:buClr>
              <a:buSzPts val="2800"/>
              <a:buNone/>
            </a:pPr>
            <a:endParaRPr/>
          </a:p>
        </p:txBody>
      </p:sp>
      <p:pic>
        <p:nvPicPr>
          <p:cNvPr id="237" name="Google Shape;237;p9" descr="Các Bài viết của VSAK"/>
          <p:cNvPicPr preferRelativeResize="0"/>
          <p:nvPr/>
        </p:nvPicPr>
        <p:blipFill rotWithShape="1">
          <a:blip r:embed="rId3">
            <a:alphaModFix/>
          </a:blip>
          <a:srcRect/>
          <a:stretch/>
        </p:blipFill>
        <p:spPr>
          <a:xfrm>
            <a:off x="231212" y="85475"/>
            <a:ext cx="967175" cy="944813"/>
          </a:xfrm>
          <a:prstGeom prst="rect">
            <a:avLst/>
          </a:prstGeom>
          <a:noFill/>
          <a:ln>
            <a:noFill/>
          </a:ln>
        </p:spPr>
      </p:pic>
      <p:pic>
        <p:nvPicPr>
          <p:cNvPr id="238" name="Google Shape;238;p9" descr="Trang chủ"/>
          <p:cNvPicPr preferRelativeResize="0"/>
          <p:nvPr/>
        </p:nvPicPr>
        <p:blipFill rotWithShape="1">
          <a:blip r:embed="rId4">
            <a:alphaModFix/>
          </a:blip>
          <a:srcRect l="15998" r="14761"/>
          <a:stretch/>
        </p:blipFill>
        <p:spPr>
          <a:xfrm>
            <a:off x="1198387" y="67330"/>
            <a:ext cx="1058955" cy="962958"/>
          </a:xfrm>
          <a:prstGeom prst="rect">
            <a:avLst/>
          </a:prstGeom>
          <a:noFill/>
          <a:ln>
            <a:noFill/>
          </a:ln>
        </p:spPr>
      </p:pic>
      <p:sp>
        <p:nvSpPr>
          <p:cNvPr id="239" name="Google Shape;239;p9"/>
          <p:cNvSpPr txBox="1">
            <a:spLocks noGrp="1"/>
          </p:cNvSpPr>
          <p:nvPr>
            <p:ph type="title"/>
          </p:nvPr>
        </p:nvSpPr>
        <p:spPr>
          <a:xfrm>
            <a:off x="838200" y="794973"/>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II. Thủ tục hồ sơ trong thời gian học</a:t>
            </a:r>
            <a:endParaRPr/>
          </a:p>
        </p:txBody>
      </p:sp>
      <p:pic>
        <p:nvPicPr>
          <p:cNvPr id="240" name="Google Shape;240;p9" descr="A picture containing graphical user interface&#10;&#10;Description automatically generated"/>
          <p:cNvPicPr preferRelativeResize="0"/>
          <p:nvPr/>
        </p:nvPicPr>
        <p:blipFill rotWithShape="1">
          <a:blip r:embed="rId5">
            <a:alphaModFix/>
          </a:blip>
          <a:srcRect t="81460"/>
          <a:stretch/>
        </p:blipFill>
        <p:spPr>
          <a:xfrm rot="10800000">
            <a:off x="2257341" y="-2"/>
            <a:ext cx="9934657" cy="1145177"/>
          </a:xfrm>
          <a:prstGeom prst="rect">
            <a:avLst/>
          </a:prstGeom>
          <a:noFill/>
          <a:ln>
            <a:noFill/>
          </a:ln>
        </p:spPr>
      </p:pic>
      <p:sp>
        <p:nvSpPr>
          <p:cNvPr id="241" name="Google Shape;241;p9"/>
          <p:cNvSpPr txBox="1"/>
          <p:nvPr/>
        </p:nvSpPr>
        <p:spPr>
          <a:xfrm>
            <a:off x="2257340" y="425641"/>
            <a:ext cx="369061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Hội sinh viên Việt Nam tại Hàn Quốc</a:t>
            </a:r>
            <a:endParaRPr sz="1400" b="0" i="0" u="none" strike="noStrike" cap="none">
              <a:solidFill>
                <a:srgbClr val="000000"/>
              </a:solidFill>
              <a:latin typeface="Arial"/>
              <a:ea typeface="Arial"/>
              <a:cs typeface="Arial"/>
              <a:sym typeface="Arial"/>
            </a:endParaRPr>
          </a:p>
        </p:txBody>
      </p:sp>
      <p:grpSp>
        <p:nvGrpSpPr>
          <p:cNvPr id="242" name="Google Shape;242;p9"/>
          <p:cNvGrpSpPr/>
          <p:nvPr/>
        </p:nvGrpSpPr>
        <p:grpSpPr>
          <a:xfrm>
            <a:off x="219042" y="753253"/>
            <a:ext cx="10555462" cy="6275555"/>
            <a:chOff x="-1026947" y="-1736615"/>
            <a:chExt cx="10555462" cy="6275555"/>
          </a:xfrm>
        </p:grpSpPr>
        <p:sp>
          <p:nvSpPr>
            <p:cNvPr id="243" name="Google Shape;243;p9"/>
            <p:cNvSpPr/>
            <p:nvPr/>
          </p:nvSpPr>
          <p:spPr>
            <a:xfrm>
              <a:off x="5409241" y="742252"/>
              <a:ext cx="4119274" cy="3700478"/>
            </a:xfrm>
            <a:custGeom>
              <a:avLst/>
              <a:gdLst/>
              <a:ahLst/>
              <a:cxnLst/>
              <a:rect l="l" t="t" r="r" b="b"/>
              <a:pathLst>
                <a:path w="120000" h="120000" extrusionOk="0">
                  <a:moveTo>
                    <a:pt x="85816" y="19133"/>
                  </a:moveTo>
                  <a:lnTo>
                    <a:pt x="93733" y="10717"/>
                  </a:lnTo>
                  <a:lnTo>
                    <a:pt x="101640" y="17188"/>
                  </a:lnTo>
                  <a:lnTo>
                    <a:pt x="96786" y="28109"/>
                  </a:lnTo>
                  <a:lnTo>
                    <a:pt x="96786" y="28109"/>
                  </a:lnTo>
                  <a:cubicBezTo>
                    <a:pt x="101229" y="32983"/>
                    <a:pt x="104607" y="38688"/>
                    <a:pt x="106713" y="44877"/>
                  </a:cubicBezTo>
                  <a:lnTo>
                    <a:pt x="117656" y="44583"/>
                  </a:lnTo>
                  <a:lnTo>
                    <a:pt x="119393" y="54188"/>
                  </a:lnTo>
                  <a:lnTo>
                    <a:pt x="109200" y="58630"/>
                  </a:lnTo>
                  <a:cubicBezTo>
                    <a:pt x="109391" y="65148"/>
                    <a:pt x="108218" y="71636"/>
                    <a:pt x="105752" y="77697"/>
                  </a:cubicBezTo>
                  <a:lnTo>
                    <a:pt x="113708" y="86067"/>
                  </a:lnTo>
                  <a:lnTo>
                    <a:pt x="108639" y="94629"/>
                  </a:lnTo>
                  <a:lnTo>
                    <a:pt x="98592" y="89792"/>
                  </a:lnTo>
                  <a:cubicBezTo>
                    <a:pt x="94442" y="94905"/>
                    <a:pt x="89267" y="99139"/>
                    <a:pt x="83384" y="102237"/>
                  </a:cubicBezTo>
                  <a:lnTo>
                    <a:pt x="84848" y="114313"/>
                  </a:lnTo>
                  <a:lnTo>
                    <a:pt x="75012" y="117804"/>
                  </a:lnTo>
                  <a:lnTo>
                    <a:pt x="69927" y="107014"/>
                  </a:lnTo>
                  <a:cubicBezTo>
                    <a:pt x="63378" y="108329"/>
                    <a:pt x="56622" y="108329"/>
                    <a:pt x="50073" y="107014"/>
                  </a:cubicBezTo>
                  <a:lnTo>
                    <a:pt x="44988" y="117804"/>
                  </a:lnTo>
                  <a:lnTo>
                    <a:pt x="35152" y="114313"/>
                  </a:lnTo>
                  <a:lnTo>
                    <a:pt x="36616" y="102237"/>
                  </a:lnTo>
                  <a:lnTo>
                    <a:pt x="36616" y="102237"/>
                  </a:lnTo>
                  <a:cubicBezTo>
                    <a:pt x="30733" y="99139"/>
                    <a:pt x="25558" y="94905"/>
                    <a:pt x="21408" y="89792"/>
                  </a:cubicBezTo>
                  <a:lnTo>
                    <a:pt x="11361" y="94629"/>
                  </a:lnTo>
                  <a:lnTo>
                    <a:pt x="6292" y="86067"/>
                  </a:lnTo>
                  <a:lnTo>
                    <a:pt x="14248" y="77697"/>
                  </a:lnTo>
                  <a:cubicBezTo>
                    <a:pt x="11782" y="71636"/>
                    <a:pt x="10609" y="65148"/>
                    <a:pt x="10800" y="58630"/>
                  </a:cubicBezTo>
                  <a:lnTo>
                    <a:pt x="607" y="54188"/>
                  </a:lnTo>
                  <a:lnTo>
                    <a:pt x="2344" y="44583"/>
                  </a:lnTo>
                  <a:lnTo>
                    <a:pt x="13287" y="44877"/>
                  </a:lnTo>
                  <a:cubicBezTo>
                    <a:pt x="15393" y="38688"/>
                    <a:pt x="18771" y="32983"/>
                    <a:pt x="23214" y="28109"/>
                  </a:cubicBezTo>
                  <a:lnTo>
                    <a:pt x="18360" y="17188"/>
                  </a:lnTo>
                  <a:lnTo>
                    <a:pt x="26267" y="10717"/>
                  </a:lnTo>
                  <a:lnTo>
                    <a:pt x="34184" y="19133"/>
                  </a:lnTo>
                  <a:lnTo>
                    <a:pt x="34184" y="19133"/>
                  </a:lnTo>
                  <a:cubicBezTo>
                    <a:pt x="39877" y="15712"/>
                    <a:pt x="46224" y="13459"/>
                    <a:pt x="52840" y="12511"/>
                  </a:cubicBezTo>
                  <a:lnTo>
                    <a:pt x="54740" y="511"/>
                  </a:lnTo>
                  <a:lnTo>
                    <a:pt x="65260" y="511"/>
                  </a:lnTo>
                  <a:lnTo>
                    <a:pt x="67160" y="12511"/>
                  </a:lnTo>
                  <a:lnTo>
                    <a:pt x="67160" y="12511"/>
                  </a:lnTo>
                  <a:cubicBezTo>
                    <a:pt x="73776" y="13459"/>
                    <a:pt x="80123" y="15712"/>
                    <a:pt x="85816" y="19133"/>
                  </a:cubicBezTo>
                  <a:close/>
                </a:path>
              </a:pathLst>
            </a:custGeom>
            <a:solidFill>
              <a:srgbClr val="D8E2F3"/>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9"/>
            <p:cNvSpPr txBox="1"/>
            <p:nvPr/>
          </p:nvSpPr>
          <p:spPr>
            <a:xfrm>
              <a:off x="6206098" y="1609071"/>
              <a:ext cx="2525560" cy="1902122"/>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Khi thay đổi nơi cư trú, người nước ngoài đã đăng kí phải thông báo cho Phòng Dân sự tại Văn phòng quận ở nơi cư trú mới chuyển đến hoặc Phòng Quản lí xuất nhập cảnh có thẩm quyền trong vòng 14 ngày sau khi chuyển đến nơi ở mới.</a:t>
              </a:r>
              <a:endParaRPr sz="1400" b="0" i="0" u="none" strike="noStrike" cap="none">
                <a:solidFill>
                  <a:schemeClr val="dk1"/>
                </a:solidFill>
                <a:latin typeface="Calibri"/>
                <a:ea typeface="Calibri"/>
                <a:cs typeface="Calibri"/>
                <a:sym typeface="Calibri"/>
              </a:endParaRPr>
            </a:p>
            <a:p>
              <a:pPr marL="0" marR="0" lvl="0" indent="0" algn="ctr" rtl="0">
                <a:lnSpc>
                  <a:spcPct val="90000"/>
                </a:lnSpc>
                <a:spcBef>
                  <a:spcPts val="49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Hoặc làm online tại website: </a:t>
              </a:r>
              <a:r>
                <a:rPr lang="en-US" sz="1400" b="0" i="0" u="sng" strike="noStrike" cap="none">
                  <a:solidFill>
                    <a:schemeClr val="hlink"/>
                  </a:solidFill>
                  <a:latin typeface="Calibri"/>
                  <a:ea typeface="Calibri"/>
                  <a:cs typeface="Calibri"/>
                  <a:sym typeface="Calibri"/>
                  <a:hlinkClick r:id="rId6"/>
                </a:rPr>
                <a:t>https://www.hikorea.go.kr/</a:t>
              </a:r>
              <a:endParaRPr sz="1400" b="0" i="0" u="none" strike="noStrike" cap="none">
                <a:solidFill>
                  <a:schemeClr val="dk1"/>
                </a:solidFill>
                <a:latin typeface="Calibri"/>
                <a:ea typeface="Calibri"/>
                <a:cs typeface="Calibri"/>
                <a:sym typeface="Calibri"/>
              </a:endParaRPr>
            </a:p>
          </p:txBody>
        </p:sp>
        <p:sp>
          <p:nvSpPr>
            <p:cNvPr id="245" name="Google Shape;245;p9"/>
            <p:cNvSpPr/>
            <p:nvPr/>
          </p:nvSpPr>
          <p:spPr>
            <a:xfrm>
              <a:off x="0" y="153387"/>
              <a:ext cx="3605459" cy="3279823"/>
            </a:xfrm>
            <a:custGeom>
              <a:avLst/>
              <a:gdLst/>
              <a:ahLst/>
              <a:cxnLst/>
              <a:rect l="l" t="t" r="r" b="b"/>
              <a:pathLst>
                <a:path w="120000" h="120000" extrusionOk="0">
                  <a:moveTo>
                    <a:pt x="90943" y="30393"/>
                  </a:moveTo>
                  <a:lnTo>
                    <a:pt x="106732" y="24018"/>
                  </a:lnTo>
                  <a:lnTo>
                    <a:pt x="113657" y="35565"/>
                  </a:lnTo>
                  <a:lnTo>
                    <a:pt x="102104" y="49005"/>
                  </a:lnTo>
                  <a:cubicBezTo>
                    <a:pt x="104133" y="56205"/>
                    <a:pt x="104133" y="63795"/>
                    <a:pt x="102104" y="70995"/>
                  </a:cubicBezTo>
                  <a:lnTo>
                    <a:pt x="113657" y="84435"/>
                  </a:lnTo>
                  <a:lnTo>
                    <a:pt x="106732" y="95982"/>
                  </a:lnTo>
                  <a:lnTo>
                    <a:pt x="90943" y="89607"/>
                  </a:lnTo>
                  <a:cubicBezTo>
                    <a:pt x="85480" y="94898"/>
                    <a:pt x="78653" y="98693"/>
                    <a:pt x="71162" y="100602"/>
                  </a:cubicBezTo>
                  <a:lnTo>
                    <a:pt x="67313" y="118602"/>
                  </a:lnTo>
                  <a:lnTo>
                    <a:pt x="52687" y="118602"/>
                  </a:lnTo>
                  <a:lnTo>
                    <a:pt x="48838" y="100602"/>
                  </a:lnTo>
                  <a:cubicBezTo>
                    <a:pt x="41347" y="98693"/>
                    <a:pt x="34520" y="94898"/>
                    <a:pt x="29057" y="89607"/>
                  </a:cubicBezTo>
                  <a:lnTo>
                    <a:pt x="13268" y="95982"/>
                  </a:lnTo>
                  <a:lnTo>
                    <a:pt x="6343" y="84435"/>
                  </a:lnTo>
                  <a:lnTo>
                    <a:pt x="17896" y="70995"/>
                  </a:lnTo>
                  <a:lnTo>
                    <a:pt x="17896" y="70995"/>
                  </a:lnTo>
                  <a:cubicBezTo>
                    <a:pt x="15867" y="63795"/>
                    <a:pt x="15867" y="56205"/>
                    <a:pt x="17896" y="49005"/>
                  </a:cubicBezTo>
                  <a:lnTo>
                    <a:pt x="6343" y="35565"/>
                  </a:lnTo>
                  <a:lnTo>
                    <a:pt x="13268" y="24018"/>
                  </a:lnTo>
                  <a:lnTo>
                    <a:pt x="29057" y="30393"/>
                  </a:lnTo>
                  <a:lnTo>
                    <a:pt x="29057" y="30393"/>
                  </a:lnTo>
                  <a:cubicBezTo>
                    <a:pt x="34520" y="25102"/>
                    <a:pt x="41347" y="21307"/>
                    <a:pt x="48838" y="19398"/>
                  </a:cubicBezTo>
                  <a:lnTo>
                    <a:pt x="52687" y="1398"/>
                  </a:lnTo>
                  <a:lnTo>
                    <a:pt x="67313" y="1398"/>
                  </a:lnTo>
                  <a:lnTo>
                    <a:pt x="71162" y="19398"/>
                  </a:lnTo>
                  <a:lnTo>
                    <a:pt x="71162" y="19398"/>
                  </a:lnTo>
                  <a:cubicBezTo>
                    <a:pt x="78653" y="21307"/>
                    <a:pt x="85480" y="25102"/>
                    <a:pt x="90943" y="30393"/>
                  </a:cubicBezTo>
                  <a:close/>
                </a:path>
              </a:pathLst>
            </a:custGeom>
            <a:solidFill>
              <a:srgbClr val="D8E2F3"/>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9"/>
            <p:cNvSpPr txBox="1"/>
            <p:nvPr/>
          </p:nvSpPr>
          <p:spPr>
            <a:xfrm>
              <a:off x="873040" y="984083"/>
              <a:ext cx="1859379" cy="1618431"/>
            </a:xfrm>
            <a:prstGeom prst="rect">
              <a:avLst/>
            </a:prstGeom>
            <a:noFill/>
            <a:ln>
              <a:noFill/>
            </a:ln>
          </p:spPr>
          <p:txBody>
            <a:bodyPr spcFirstLastPara="1" wrap="square" lIns="17775" tIns="17775" rIns="17775" bIns="17775" anchor="ctr" anchorCtr="0">
              <a:noAutofit/>
            </a:bodyPr>
            <a:lstStyle/>
            <a:p>
              <a:pPr marL="0" marR="0" lvl="0" indent="0" algn="just"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Chuẩn bị giấy tờ:</a:t>
              </a:r>
              <a:endParaRPr sz="1400" b="0" i="0" u="none" strike="noStrike" cap="none">
                <a:solidFill>
                  <a:schemeClr val="dk1"/>
                </a:solidFill>
                <a:latin typeface="Calibri"/>
                <a:ea typeface="Calibri"/>
                <a:cs typeface="Calibri"/>
                <a:sym typeface="Calibri"/>
              </a:endParaRPr>
            </a:p>
            <a:p>
              <a:pPr marL="0" marR="0" lvl="0" indent="0" algn="just" rtl="0">
                <a:lnSpc>
                  <a:spcPct val="90000"/>
                </a:lnSpc>
                <a:spcBef>
                  <a:spcPts val="49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 Giấy khai báo </a:t>
              </a:r>
              <a:endParaRPr sz="1400" b="0" i="0" u="none" strike="noStrike" cap="none">
                <a:solidFill>
                  <a:schemeClr val="dk1"/>
                </a:solidFill>
                <a:latin typeface="Calibri"/>
                <a:ea typeface="Calibri"/>
                <a:cs typeface="Calibri"/>
                <a:sym typeface="Calibri"/>
              </a:endParaRPr>
            </a:p>
            <a:p>
              <a:pPr marL="0" marR="0" lvl="0" indent="0" algn="just" rtl="0">
                <a:lnSpc>
                  <a:spcPct val="90000"/>
                </a:lnSpc>
                <a:spcBef>
                  <a:spcPts val="49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 Hộ chiếu hoặc chứng minh thư người nước ngoài.</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49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 Bản photo hợp đồng thuê nhà mới.</a:t>
              </a:r>
              <a:endParaRPr sz="1400" b="0" i="0" u="none" strike="noStrike" cap="none">
                <a:solidFill>
                  <a:schemeClr val="dk1"/>
                </a:solidFill>
                <a:latin typeface="Calibri"/>
                <a:ea typeface="Calibri"/>
                <a:cs typeface="Calibri"/>
                <a:sym typeface="Calibri"/>
              </a:endParaRPr>
            </a:p>
          </p:txBody>
        </p:sp>
        <p:sp>
          <p:nvSpPr>
            <p:cNvPr id="247" name="Google Shape;247;p9"/>
            <p:cNvSpPr/>
            <p:nvPr/>
          </p:nvSpPr>
          <p:spPr>
            <a:xfrm rot="-900000">
              <a:off x="3686952" y="-305028"/>
              <a:ext cx="2030031" cy="2109079"/>
            </a:xfrm>
            <a:custGeom>
              <a:avLst/>
              <a:gdLst/>
              <a:ahLst/>
              <a:cxnLst/>
              <a:rect l="l" t="t" r="r" b="b"/>
              <a:pathLst>
                <a:path w="120000" h="120000" extrusionOk="0">
                  <a:moveTo>
                    <a:pt x="89790" y="29917"/>
                  </a:moveTo>
                  <a:lnTo>
                    <a:pt x="107612" y="25177"/>
                  </a:lnTo>
                  <a:lnTo>
                    <a:pt x="114297" y="36942"/>
                  </a:lnTo>
                  <a:lnTo>
                    <a:pt x="100535" y="48828"/>
                  </a:lnTo>
                  <a:lnTo>
                    <a:pt x="100535" y="48828"/>
                  </a:lnTo>
                  <a:cubicBezTo>
                    <a:pt x="102488" y="56144"/>
                    <a:pt x="102488" y="63856"/>
                    <a:pt x="100535" y="71172"/>
                  </a:cubicBezTo>
                  <a:lnTo>
                    <a:pt x="114297" y="83058"/>
                  </a:lnTo>
                  <a:lnTo>
                    <a:pt x="107612" y="94823"/>
                  </a:lnTo>
                  <a:lnTo>
                    <a:pt x="89790" y="90083"/>
                  </a:lnTo>
                  <a:lnTo>
                    <a:pt x="89790" y="90083"/>
                  </a:lnTo>
                  <a:cubicBezTo>
                    <a:pt x="84531" y="95459"/>
                    <a:pt x="77957" y="99315"/>
                    <a:pt x="70746" y="101254"/>
                  </a:cubicBezTo>
                  <a:lnTo>
                    <a:pt x="66514" y="118580"/>
                  </a:lnTo>
                  <a:lnTo>
                    <a:pt x="53486" y="118580"/>
                  </a:lnTo>
                  <a:lnTo>
                    <a:pt x="49254" y="101254"/>
                  </a:lnTo>
                  <a:lnTo>
                    <a:pt x="49254" y="101254"/>
                  </a:lnTo>
                  <a:cubicBezTo>
                    <a:pt x="42043" y="99315"/>
                    <a:pt x="35469" y="95459"/>
                    <a:pt x="30210" y="90083"/>
                  </a:cubicBezTo>
                  <a:lnTo>
                    <a:pt x="12388" y="94823"/>
                  </a:lnTo>
                  <a:lnTo>
                    <a:pt x="5703" y="83058"/>
                  </a:lnTo>
                  <a:lnTo>
                    <a:pt x="19465" y="71172"/>
                  </a:lnTo>
                  <a:lnTo>
                    <a:pt x="19465" y="71172"/>
                  </a:lnTo>
                  <a:cubicBezTo>
                    <a:pt x="17512" y="63856"/>
                    <a:pt x="17512" y="56144"/>
                    <a:pt x="19465" y="48828"/>
                  </a:cubicBezTo>
                  <a:lnTo>
                    <a:pt x="5703" y="36942"/>
                  </a:lnTo>
                  <a:lnTo>
                    <a:pt x="12388" y="25177"/>
                  </a:lnTo>
                  <a:lnTo>
                    <a:pt x="30210" y="29917"/>
                  </a:lnTo>
                  <a:lnTo>
                    <a:pt x="30210" y="29917"/>
                  </a:lnTo>
                  <a:cubicBezTo>
                    <a:pt x="35469" y="24541"/>
                    <a:pt x="42043" y="20685"/>
                    <a:pt x="49254" y="18746"/>
                  </a:cubicBezTo>
                  <a:lnTo>
                    <a:pt x="53486" y="1420"/>
                  </a:lnTo>
                  <a:lnTo>
                    <a:pt x="66514" y="1420"/>
                  </a:lnTo>
                  <a:lnTo>
                    <a:pt x="70746" y="18746"/>
                  </a:lnTo>
                  <a:lnTo>
                    <a:pt x="70746" y="18746"/>
                  </a:lnTo>
                  <a:cubicBezTo>
                    <a:pt x="77957" y="20685"/>
                    <a:pt x="84531" y="24541"/>
                    <a:pt x="89790" y="29917"/>
                  </a:cubicBezTo>
                  <a:close/>
                </a:path>
              </a:pathLst>
            </a:custGeom>
            <a:solidFill>
              <a:srgbClr val="D8E2F3"/>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9"/>
            <p:cNvSpPr txBox="1"/>
            <p:nvPr/>
          </p:nvSpPr>
          <p:spPr>
            <a:xfrm>
              <a:off x="4127509" y="162242"/>
              <a:ext cx="1148917" cy="1174536"/>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Trong vòng 14 ngày nếu không khai báo sẽ bị phạt tiền.</a:t>
              </a:r>
              <a:endParaRPr sz="1400" b="0" i="0" u="none" strike="noStrike" cap="none">
                <a:solidFill>
                  <a:schemeClr val="dk1"/>
                </a:solidFill>
                <a:latin typeface="Calibri"/>
                <a:ea typeface="Calibri"/>
                <a:cs typeface="Calibri"/>
                <a:sym typeface="Calibri"/>
              </a:endParaRPr>
            </a:p>
          </p:txBody>
        </p:sp>
        <p:sp>
          <p:nvSpPr>
            <p:cNvPr id="249" name="Google Shape;249;p9"/>
            <p:cNvSpPr/>
            <p:nvPr/>
          </p:nvSpPr>
          <p:spPr>
            <a:xfrm rot="650491">
              <a:off x="5895859" y="-1473235"/>
              <a:ext cx="3080125" cy="2946470"/>
            </a:xfrm>
            <a:custGeom>
              <a:avLst/>
              <a:gdLst/>
              <a:ahLst/>
              <a:cxnLst/>
              <a:rect l="l" t="t" r="r" b="b"/>
              <a:pathLst>
                <a:path w="120000" h="120000" extrusionOk="0">
                  <a:moveTo>
                    <a:pt x="54850" y="3985"/>
                  </a:moveTo>
                  <a:lnTo>
                    <a:pt x="54850" y="3985"/>
                  </a:lnTo>
                  <a:cubicBezTo>
                    <a:pt x="78232" y="1847"/>
                    <a:pt x="100497" y="14375"/>
                    <a:pt x="110750" y="35438"/>
                  </a:cubicBezTo>
                  <a:cubicBezTo>
                    <a:pt x="121003" y="56501"/>
                    <a:pt x="117100" y="81694"/>
                    <a:pt x="100950" y="98689"/>
                  </a:cubicBezTo>
                  <a:lnTo>
                    <a:pt x="103403" y="101424"/>
                  </a:lnTo>
                  <a:lnTo>
                    <a:pt x="95762" y="99877"/>
                  </a:lnTo>
                  <a:lnTo>
                    <a:pt x="94815" y="91848"/>
                  </a:lnTo>
                  <a:lnTo>
                    <a:pt x="97268" y="94583"/>
                  </a:lnTo>
                  <a:cubicBezTo>
                    <a:pt x="111734" y="79242"/>
                    <a:pt x="115146" y="56631"/>
                    <a:pt x="105843" y="37759"/>
                  </a:cubicBezTo>
                  <a:cubicBezTo>
                    <a:pt x="96539" y="18887"/>
                    <a:pt x="76453" y="7677"/>
                    <a:pt x="55365" y="9585"/>
                  </a:cubicBez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9"/>
            <p:cNvSpPr/>
            <p:nvPr/>
          </p:nvSpPr>
          <p:spPr>
            <a:xfrm>
              <a:off x="-1026947" y="2485045"/>
              <a:ext cx="2053895" cy="2053895"/>
            </a:xfrm>
            <a:custGeom>
              <a:avLst/>
              <a:gdLst/>
              <a:ahLst/>
              <a:cxnLst/>
              <a:rect l="l" t="t" r="r" b="b"/>
              <a:pathLst>
                <a:path w="120000" h="120000" extrusionOk="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solidFill>
              <a:schemeClr val="l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9"/>
            <p:cNvSpPr/>
            <p:nvPr/>
          </p:nvSpPr>
          <p:spPr>
            <a:xfrm>
              <a:off x="3644610" y="-349774"/>
              <a:ext cx="2214512" cy="2214512"/>
            </a:xfrm>
            <a:custGeom>
              <a:avLst/>
              <a:gdLst/>
              <a:ahLst/>
              <a:cxnLst/>
              <a:rect l="l" t="t" r="r" b="b"/>
              <a:pathLst>
                <a:path w="120000" h="120000" extrusionOk="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2554</Words>
  <Application>Microsoft Office PowerPoint</Application>
  <PresentationFormat>Widescreen</PresentationFormat>
  <Paragraphs>269</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Noto Sans Symbols</vt:lpstr>
      <vt:lpstr>Arial</vt:lpstr>
      <vt:lpstr>Calibri</vt:lpstr>
      <vt:lpstr>Office Theme</vt:lpstr>
      <vt:lpstr>Hướng dẫn các thủ tục cần thiết cho du học sinh tại Hàn Quốc</vt:lpstr>
      <vt:lpstr>Các thủ tục cần thiết cho  du học sinh tại Hàn Quốc  </vt:lpstr>
      <vt:lpstr>I. Thủ tục hồ sơ sau khi nhập học</vt:lpstr>
      <vt:lpstr>I. Thủ tục hồ sơ sau khi nhập học</vt:lpstr>
      <vt:lpstr>I. Thủ tục hồ sơ sau khi nhập học</vt:lpstr>
      <vt:lpstr>I. Thủ tục hồ sơ sau khi nhập học</vt:lpstr>
      <vt:lpstr>I. Thủ tục hồ sơ sau khi nhập học</vt:lpstr>
      <vt:lpstr>I. Thủ tục hồ sơ sau khi nhập học</vt:lpstr>
      <vt:lpstr>II. Thủ tục hồ sơ trong thời gian học</vt:lpstr>
      <vt:lpstr>II. Thủ tục hồ sơ trong thời gian học</vt:lpstr>
      <vt:lpstr>II. Thủ tục hồ sơ trong thời gian học</vt:lpstr>
      <vt:lpstr>PowerPoint Presentation</vt:lpstr>
      <vt:lpstr>PowerPoint Presentation</vt:lpstr>
      <vt:lpstr>III. Thủ tục hồ sơ sau khi kết thúc khóa học</vt:lpstr>
      <vt:lpstr>III. Thủ tục hồ sơ sau khi kết thúc khóa học</vt:lpstr>
      <vt:lpstr>III. Thủ tục hồ sơ sau khi kết thúc khóa học</vt:lpstr>
      <vt:lpstr>Hướng dẫn các thủ tục cần thiết cho  du học sinh tại Hàn Quốc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Hướng dẫn các thủ tục cần thiết cho du học sinh tại Hàn Quốc</dc:title>
  <dc:creator>DuongTran</dc:creator>
  <cp:lastModifiedBy>TranNguyenNgocDuong</cp:lastModifiedBy>
  <cp:revision>1</cp:revision>
  <dcterms:modified xsi:type="dcterms:W3CDTF">2023-02-22T04:32:44Z</dcterms:modified>
</cp:coreProperties>
</file>